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2" r:id="rId6"/>
    <p:sldId id="269" r:id="rId7"/>
    <p:sldId id="270" r:id="rId8"/>
    <p:sldId id="261" r:id="rId9"/>
    <p:sldId id="263" r:id="rId10"/>
    <p:sldId id="265" r:id="rId11"/>
    <p:sldId id="266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1E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1D62-915E-4956-B412-B152B580A02C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102F3-E27E-4350-9005-E09FCA210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02F3-E27E-4350-9005-E09FCA2109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7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4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2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image" Target="../media/image4.png"/><Relationship Id="rId3" Type="http://schemas.microsoft.com/office/2007/relationships/media" Target="../media/media2.mp3"/><Relationship Id="rId21" Type="http://schemas.openxmlformats.org/officeDocument/2006/relationships/slideLayout" Target="../slideLayouts/slideLayout1.xml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29" Type="http://schemas.openxmlformats.org/officeDocument/2006/relationships/image" Target="../media/image7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openxmlformats.org/officeDocument/2006/relationships/image" Target="../media/image1.png"/><Relationship Id="rId28" Type="http://schemas.openxmlformats.org/officeDocument/2006/relationships/image" Target="../media/image6.png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31" Type="http://schemas.openxmlformats.org/officeDocument/2006/relationships/image" Target="../media/image9.emf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notesSlide" Target="../notesSlides/notesSlide1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14.mp3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16.png"/><Relationship Id="rId3" Type="http://schemas.microsoft.com/office/2007/relationships/media" Target="../media/media12.mp3"/><Relationship Id="rId7" Type="http://schemas.microsoft.com/office/2007/relationships/media" Target="../media/media14.mp3"/><Relationship Id="rId12" Type="http://schemas.openxmlformats.org/officeDocument/2006/relationships/audio" Target="../media/media16.mp3"/><Relationship Id="rId17" Type="http://schemas.openxmlformats.org/officeDocument/2006/relationships/image" Target="../media/image15.png"/><Relationship Id="rId2" Type="http://schemas.openxmlformats.org/officeDocument/2006/relationships/audio" Target="../media/media11.mp3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1.mp3"/><Relationship Id="rId6" Type="http://schemas.openxmlformats.org/officeDocument/2006/relationships/audio" Target="../media/media13.mp3"/><Relationship Id="rId11" Type="http://schemas.microsoft.com/office/2007/relationships/media" Target="../media/media16.mp3"/><Relationship Id="rId5" Type="http://schemas.microsoft.com/office/2007/relationships/media" Target="../media/media13.mp3"/><Relationship Id="rId15" Type="http://schemas.openxmlformats.org/officeDocument/2006/relationships/image" Target="../media/image13.png"/><Relationship Id="rId10" Type="http://schemas.openxmlformats.org/officeDocument/2006/relationships/audio" Target="../media/media15.mp3"/><Relationship Id="rId19" Type="http://schemas.openxmlformats.org/officeDocument/2006/relationships/image" Target="../media/image17.png"/><Relationship Id="rId4" Type="http://schemas.openxmlformats.org/officeDocument/2006/relationships/audio" Target="../media/media12.mp3"/><Relationship Id="rId9" Type="http://schemas.microsoft.com/office/2007/relationships/media" Target="../media/media15.mp3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.uk/imgres?imgurl=http://image.shutterstock.com/display_pic_with_logo/600709/600709,1286198077,1/stock-vector-different-modes-of-transport-62282434.jpg&amp;imgrefurl=http://www.shutterstock.com/pic-62282434/stock-vector-different-modes-of-transport.html&amp;usg=__KgUE-OTBszs4JbMkTppJyWehkRw=&amp;h=434&amp;w=450&amp;sz=45&amp;hl=en&amp;start=1&amp;zoom=1&amp;tbnid=5alJzTVmyQhRCM:&amp;tbnh=122&amp;tbnw=127&amp;ei=LVp0T57FGoO80QX31tXyDw&amp;prev=/search?q=different+modes+of+transport&amp;hl=en&amp;safe=strict&amp;biw=1024&amp;bih=649&amp;gbv=2&amp;sout=1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.uk/imgres?imgurl=http://image.shutterstock.com/display_pic_with_logo/600709/600709,1286198077,1/stock-vector-different-modes-of-transport-62282434.jpg&amp;imgrefurl=http://www.shutterstock.com/pic-62282434/stock-vector-different-modes-of-transport.html&amp;usg=__KgUE-OTBszs4JbMkTppJyWehkRw=&amp;h=434&amp;w=450&amp;sz=45&amp;hl=en&amp;start=1&amp;zoom=1&amp;tbnid=5alJzTVmyQhRCM:&amp;tbnh=122&amp;tbnw=127&amp;ei=LVp0T57FGoO80QX31tXyDw&amp;prev=/search?q=different+modes+of+transport&amp;hl=en&amp;safe=strict&amp;biw=1024&amp;bih=649&amp;gbv=2&amp;sout=1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</a:rPr>
              <a:t>LE TRANSPORT  -  TRANSPORT</a:t>
            </a:r>
            <a:endParaRPr lang="en-US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37429"/>
              </p:ext>
            </p:extLst>
          </p:nvPr>
        </p:nvGraphicFramePr>
        <p:xfrm>
          <a:off x="10520" y="744151"/>
          <a:ext cx="9120992" cy="2196440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train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tram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ferry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motorbike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 foot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573486"/>
            <a:ext cx="177617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train	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0368" y="2580734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tramway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1101" y="2573486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en ferry</a:t>
            </a:r>
            <a:endParaRPr lang="en-GB" sz="2000" dirty="0">
              <a:solidFill>
                <a:srgbClr val="FFFF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4105" y="2573486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moto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1452" y="2536237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2000" u="sng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à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pied</a:t>
            </a:r>
          </a:p>
          <a:p>
            <a:pPr lvl="0" algn="ctr"/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768361"/>
              </p:ext>
            </p:extLst>
          </p:nvPr>
        </p:nvGraphicFramePr>
        <p:xfrm>
          <a:off x="-5966" y="3717032"/>
          <a:ext cx="9120992" cy="2539320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taxi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plane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coach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boat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8872" y="5512876"/>
            <a:ext cx="1824513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taxi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3054" y="5523204"/>
            <a:ext cx="1868047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autobus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3073" y="5524728"/>
            <a:ext cx="1940507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av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ion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6702" y="5526252"/>
            <a:ext cx="1874152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car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90854" y="5526637"/>
            <a:ext cx="181188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bateau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75" y="1196752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34" y="1220936"/>
            <a:ext cx="15144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108" y="1252882"/>
            <a:ext cx="1820579" cy="1089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976" y="1161793"/>
            <a:ext cx="1555878" cy="127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10" y="1220936"/>
            <a:ext cx="10001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49" y="4221088"/>
            <a:ext cx="160394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3" y="4207793"/>
            <a:ext cx="14382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318" y="4191769"/>
            <a:ext cx="1440160" cy="123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622" y="4468936"/>
            <a:ext cx="6603984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282" y="4163162"/>
            <a:ext cx="1273315" cy="127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trai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703285" y="2890180"/>
            <a:ext cx="320198" cy="320198"/>
          </a:xfrm>
          <a:prstGeom prst="rect">
            <a:avLst/>
          </a:prstGeom>
        </p:spPr>
      </p:pic>
      <p:pic>
        <p:nvPicPr>
          <p:cNvPr id="3" name="tramway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534677" y="2927429"/>
            <a:ext cx="304800" cy="304800"/>
          </a:xfrm>
          <a:prstGeom prst="rect">
            <a:avLst/>
          </a:prstGeom>
        </p:spPr>
      </p:pic>
      <p:pic>
        <p:nvPicPr>
          <p:cNvPr id="5" name="ferry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4429432" y="2947365"/>
            <a:ext cx="304800" cy="304800"/>
          </a:xfrm>
          <a:prstGeom prst="rect">
            <a:avLst/>
          </a:prstGeom>
        </p:spPr>
      </p:pic>
      <p:pic>
        <p:nvPicPr>
          <p:cNvPr id="6" name="moto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360515" y="2927574"/>
            <a:ext cx="304800" cy="304800"/>
          </a:xfrm>
          <a:prstGeom prst="rect">
            <a:avLst/>
          </a:prstGeom>
        </p:spPr>
      </p:pic>
      <p:pic>
        <p:nvPicPr>
          <p:cNvPr id="9" name="a pied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8073539" y="2887722"/>
            <a:ext cx="304800" cy="304800"/>
          </a:xfrm>
          <a:prstGeom prst="rect">
            <a:avLst/>
          </a:prstGeom>
        </p:spPr>
      </p:pic>
      <p:pic>
        <p:nvPicPr>
          <p:cNvPr id="10" name="taxi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713117" y="5864361"/>
            <a:ext cx="304800" cy="304800"/>
          </a:xfrm>
          <a:prstGeom prst="rect">
            <a:avLst/>
          </a:prstGeom>
        </p:spPr>
      </p:pic>
      <p:pic>
        <p:nvPicPr>
          <p:cNvPr id="11" name="autobus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541772" y="5848963"/>
            <a:ext cx="320198" cy="320198"/>
          </a:xfrm>
          <a:prstGeom prst="rect">
            <a:avLst/>
          </a:prstGeom>
        </p:spPr>
      </p:pic>
      <p:pic>
        <p:nvPicPr>
          <p:cNvPr id="12" name="avion.mp3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4399413" y="5864361"/>
            <a:ext cx="320198" cy="320198"/>
          </a:xfrm>
          <a:prstGeom prst="rect">
            <a:avLst/>
          </a:prstGeom>
        </p:spPr>
      </p:pic>
      <p:pic>
        <p:nvPicPr>
          <p:cNvPr id="13" name="en car.mp3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345118" y="5848963"/>
            <a:ext cx="320197" cy="320197"/>
          </a:xfrm>
          <a:prstGeom prst="rect">
            <a:avLst/>
          </a:prstGeom>
        </p:spPr>
      </p:pic>
      <p:pic>
        <p:nvPicPr>
          <p:cNvPr id="14" name="bateau.mp3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8086027" y="5862905"/>
            <a:ext cx="292312" cy="29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5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3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2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4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2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38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5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35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59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2" dur="172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220" y="332656"/>
            <a:ext cx="59532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NORMALLY I TRAVEL BY CAR</a:t>
            </a:r>
          </a:p>
          <a:p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Normalement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je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voyager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voiture</a:t>
            </a:r>
            <a:endParaRPr lang="en-GB" sz="2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Normalement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je voyage en car</a:t>
            </a: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Normalement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je voyage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voiture</a:t>
            </a:r>
            <a:endParaRPr lang="en-GB" sz="2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620688"/>
            <a:ext cx="2304256" cy="1938992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rgbClr val="00FF99"/>
                </a:solidFill>
                <a:latin typeface="Comic Sans MS" pitchFamily="66" charset="0"/>
              </a:rPr>
              <a:t>C</a:t>
            </a:r>
            <a:endParaRPr lang="en-GB" sz="120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717" y="3429000"/>
            <a:ext cx="67105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I AM GOING TO TRAVEL ON FOOT.</a:t>
            </a:r>
          </a:p>
          <a:p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voyager à pied</a:t>
            </a: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voyager 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à foot</a:t>
            </a: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lphaUcPeriod"/>
            </a:pP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voyage à pied</a:t>
            </a:r>
          </a:p>
          <a:p>
            <a:pPr marL="457200" indent="-457200">
              <a:buAutoNum type="alphaUcPeriod"/>
            </a:pPr>
            <a:endParaRPr lang="en-GB" sz="2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2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1692" y="3859887"/>
            <a:ext cx="2304256" cy="1938992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rgbClr val="00FF99"/>
                </a:solidFill>
                <a:latin typeface="Comic Sans MS" pitchFamily="66" charset="0"/>
              </a:rPr>
              <a:t>A</a:t>
            </a:r>
            <a:endParaRPr lang="en-GB" sz="12000" dirty="0">
              <a:solidFill>
                <a:srgbClr val="00FF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 build="allAtOnce"/>
      <p:bldP spid="12" grpId="0" animBg="1"/>
      <p:bldP spid="13" grpId="0"/>
      <p:bldP spid="13" grpId="1" build="allAtOnce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9334" y="1595021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BECAUSE…..</a:t>
            </a:r>
          </a:p>
          <a:p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65" y="1595021"/>
            <a:ext cx="4320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PARCE QUE…..</a:t>
            </a:r>
          </a:p>
          <a:p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1.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plus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confortable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2.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plus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rapide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3.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plus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intéressant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rabicPeriod" startAt="4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confortable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  </a:t>
            </a:r>
          </a:p>
          <a:p>
            <a:pPr marL="457200" indent="-457200">
              <a:buAutoNum type="arabicPeriod" startAt="5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rapide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rabicPeriod" startAt="5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rabicPeriod" startAt="5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>
                <a:solidFill>
                  <a:srgbClr val="FFFF66"/>
                </a:solidFill>
                <a:latin typeface="Comic Sans MS" pitchFamily="66" charset="0"/>
              </a:rPr>
              <a:t>intéressant</a:t>
            </a:r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 startAt="5"/>
            </a:pP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8350" y="2564517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more comfortable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2383" y="3400196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quicker (more quick)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2383" y="4149080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more interesting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898" y="42370"/>
            <a:ext cx="7848872" cy="1446550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00FF00"/>
                </a:solidFill>
                <a:latin typeface="Comic Sans MS" pitchFamily="66" charset="0"/>
              </a:rPr>
              <a:t>REASONS</a:t>
            </a:r>
            <a:endParaRPr lang="en-GB" sz="88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8350" y="4753535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less comfortable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2383" y="5589214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slower (less quick)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2383" y="6338098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less interesting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392" y="188640"/>
            <a:ext cx="76328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Can you translate this into French, bring together everything you have learnt?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9387" y="836712"/>
            <a:ext cx="669674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bg1"/>
                </a:solidFill>
                <a:latin typeface="Comic Sans MS" pitchFamily="66" charset="0"/>
              </a:rPr>
              <a:t>Normally I travel by bus and then on foot. Yesterday I travelled by car because it is quicker and more comfortable. Tomorrow I am going to travel by bike but it’s less comfortable, slower and less interesting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!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2816402"/>
            <a:ext cx="8298280" cy="18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Normalement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je voyage en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autobus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et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puis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à pied.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Hier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j’ai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voyagé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en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voiture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car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plus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rapide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et plus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confortable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Demain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je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vais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voyager en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vélo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mais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confortable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rapide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et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Comic Sans MS" pitchFamily="66" charset="0"/>
              </a:rPr>
              <a:t>intéressant</a:t>
            </a:r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932040" y="4437112"/>
            <a:ext cx="3960440" cy="1944216"/>
          </a:xfrm>
          <a:prstGeom prst="cloudCallout">
            <a:avLst>
              <a:gd name="adj1" fmla="val 50138"/>
              <a:gd name="adj2" fmla="val 657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Help!</a:t>
            </a:r>
          </a:p>
          <a:p>
            <a:pPr algn="ctr"/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Hier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- Yesterday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Aujourd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’ </a:t>
            </a:r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hui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- Today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  <a:latin typeface="Comic Sans MS" pitchFamily="66" charset="0"/>
              </a:rPr>
              <a:t>Demain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- Tomorrow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6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5" y="42370"/>
            <a:ext cx="9109423" cy="1015663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FF00"/>
                </a:solidFill>
                <a:latin typeface="Comic Sans MS" pitchFamily="66" charset="0"/>
              </a:rPr>
              <a:t>CHECKLIST</a:t>
            </a:r>
            <a:endParaRPr lang="en-GB" sz="6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80" y="1556791"/>
            <a:ext cx="9127319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know most modes of transport from memory.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81" y="2492896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say when I travelled somewhere.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76" y="3429000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sequence modes of transport.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76" y="4293096"/>
            <a:ext cx="9127318" cy="646331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66"/>
                </a:solidFill>
                <a:latin typeface="Comic Sans MS" pitchFamily="66" charset="0"/>
              </a:rPr>
              <a:t>I can give reasons why I like/ don’t like certain transports.</a:t>
            </a:r>
          </a:p>
          <a:p>
            <a:endParaRPr lang="en-GB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t.ward.HOLLY-LODGE\AppData\Local\Microsoft\Windows\Temporary Internet Files\Content.IE5\SEJL84K2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428" y="4930721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5576" y="5368826"/>
            <a:ext cx="6192688" cy="923330"/>
          </a:xfrm>
          <a:prstGeom prst="rect">
            <a:avLst/>
          </a:prstGeom>
          <a:noFill/>
          <a:ln w="698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FF66"/>
                </a:solidFill>
                <a:latin typeface="Comic Sans MS" pitchFamily="66" charset="0"/>
              </a:rPr>
              <a:t>BONNE CHANCE</a:t>
            </a:r>
            <a:endParaRPr lang="en-GB" sz="5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88224" y="1556791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543638" y="1556789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8405966" y="1556790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640322" y="4293095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624228" y="3392739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624228" y="2505569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520925" y="2492895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557205" y="3429000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605900" y="4286329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8426057" y="2505569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8455982" y="3429000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495928" y="4301079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3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9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</a:rPr>
              <a:t>LE TRANSPORT  -  TRANSPORT</a:t>
            </a:r>
            <a:endParaRPr 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26152"/>
              </p:ext>
            </p:extLst>
          </p:nvPr>
        </p:nvGraphicFramePr>
        <p:xfrm>
          <a:off x="-43284" y="764703"/>
          <a:ext cx="9120992" cy="2639568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778890"/>
                <a:gridCol w="1893518"/>
                <a:gridCol w="1820102"/>
              </a:tblGrid>
              <a:tr h="52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high speed train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mountain bike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bicycle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underground train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41551" y="2855681"/>
            <a:ext cx="2049255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en TGV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(Train à Grande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V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itesse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7847" y="2851104"/>
            <a:ext cx="186440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vélo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tout terrain (VTT)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2247" y="2851743"/>
            <a:ext cx="1741841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vélo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2855681"/>
            <a:ext cx="197398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métro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8074" y="2851743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voiture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ctr"/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55813"/>
              </p:ext>
            </p:extLst>
          </p:nvPr>
        </p:nvGraphicFramePr>
        <p:xfrm>
          <a:off x="5322" y="4144544"/>
          <a:ext cx="9120992" cy="2713456"/>
        </p:xfrm>
        <a:graphic>
          <a:graphicData uri="http://schemas.openxmlformats.org/drawingml/2006/table">
            <a:tbl>
              <a:tblPr/>
              <a:tblGrid>
                <a:gridCol w="1841662"/>
                <a:gridCol w="1786820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 helicopter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1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6131208"/>
            <a:ext cx="19077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hélicoptère</a:t>
            </a:r>
            <a:endParaRPr lang="en-GB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" y="1700808"/>
            <a:ext cx="1600157" cy="78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971" y="1535812"/>
            <a:ext cx="1368152" cy="117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20" y="1635628"/>
            <a:ext cx="1569494" cy="9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232" y="1526976"/>
            <a:ext cx="933697" cy="118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74" y="1286027"/>
            <a:ext cx="16192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39" y="4635783"/>
            <a:ext cx="14954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TGV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348344" y="3080425"/>
            <a:ext cx="304800" cy="304800"/>
          </a:xfrm>
          <a:prstGeom prst="rect">
            <a:avLst/>
          </a:prstGeom>
        </p:spPr>
      </p:pic>
      <p:pic>
        <p:nvPicPr>
          <p:cNvPr id="3" name="velo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4365523" y="3199550"/>
            <a:ext cx="304800" cy="304800"/>
          </a:xfrm>
          <a:prstGeom prst="rect">
            <a:avLst/>
          </a:prstGeom>
        </p:spPr>
      </p:pic>
      <p:pic>
        <p:nvPicPr>
          <p:cNvPr id="5" name="metro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6198680" y="3167595"/>
            <a:ext cx="304800" cy="304800"/>
          </a:xfrm>
          <a:prstGeom prst="rect">
            <a:avLst/>
          </a:prstGeom>
        </p:spPr>
      </p:pic>
      <p:pic>
        <p:nvPicPr>
          <p:cNvPr id="6" name="voiture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7958923" y="3297585"/>
            <a:ext cx="261405" cy="261405"/>
          </a:xfrm>
          <a:prstGeom prst="rect">
            <a:avLst/>
          </a:prstGeom>
        </p:spPr>
      </p:pic>
      <p:pic>
        <p:nvPicPr>
          <p:cNvPr id="9" name="VTT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3359375" y="3015195"/>
            <a:ext cx="304800" cy="304800"/>
          </a:xfrm>
          <a:prstGeom prst="rect">
            <a:avLst/>
          </a:prstGeom>
        </p:spPr>
      </p:pic>
      <p:pic>
        <p:nvPicPr>
          <p:cNvPr id="10" name="helicoptere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800284" y="6479385"/>
            <a:ext cx="305512" cy="30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8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97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5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3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72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80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0003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45969"/>
            <a:ext cx="1257300" cy="847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04266"/>
            <a:ext cx="1221627" cy="79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5536" y="188640"/>
            <a:ext cx="70406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FF66"/>
                </a:solidFill>
                <a:latin typeface="Comic Sans MS" pitchFamily="66" charset="0"/>
              </a:rPr>
              <a:t>LE TRANSPORT</a:t>
            </a:r>
            <a:endParaRPr lang="en-GB" sz="66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90" y="3775337"/>
            <a:ext cx="7994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66"/>
                </a:solidFill>
                <a:latin typeface="Comic Sans MS" pitchFamily="66" charset="0"/>
              </a:rPr>
              <a:t>Describing modes of transport</a:t>
            </a:r>
            <a:endParaRPr lang="en-GB" sz="36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1513628"/>
            <a:ext cx="645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Comment as-</a:t>
            </a:r>
            <a:r>
              <a:rPr lang="en-GB" sz="2800" dirty="0" err="1" smtClean="0">
                <a:latin typeface="Comic Sans MS" pitchFamily="66" charset="0"/>
              </a:rPr>
              <a:t>tu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voyagé</a:t>
            </a:r>
            <a:r>
              <a:rPr lang="en-GB" sz="2800" dirty="0" smtClean="0">
                <a:latin typeface="Comic Sans MS" pitchFamily="66" charset="0"/>
              </a:rPr>
              <a:t> 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2539168"/>
            <a:ext cx="529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did you travel?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8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55903"/>
            <a:ext cx="43204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Q: How did you travel?</a:t>
            </a:r>
          </a:p>
          <a:p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A:  I travelled</a:t>
            </a:r>
          </a:p>
          <a:p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ferry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bike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train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boat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car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tram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by coach</a:t>
            </a: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1" y="41155"/>
            <a:ext cx="43204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Q: Comment as-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tu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voyagé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A: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J’ai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voyagé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1.  en train</a:t>
            </a:r>
          </a:p>
          <a:p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2.  en tramway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3.  en ferry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4.  en car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5.  en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voiture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6.  en bateau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7.  en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vélo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845070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3.  en ferry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2629797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7.  en </a:t>
            </a:r>
            <a:r>
              <a:rPr lang="en-GB" sz="2400" dirty="0" err="1">
                <a:solidFill>
                  <a:srgbClr val="FFFF66"/>
                </a:solidFill>
                <a:latin typeface="Comic Sans MS" pitchFamily="66" charset="0"/>
              </a:rPr>
              <a:t>vélo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303874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1.  en train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983968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6.  en bateau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97152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5</a:t>
            </a:r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.  en </a:t>
            </a:r>
            <a:r>
              <a:rPr lang="en-GB" sz="2400" dirty="0" err="1">
                <a:solidFill>
                  <a:srgbClr val="FFFF66"/>
                </a:solidFill>
                <a:latin typeface="Comic Sans MS" pitchFamily="66" charset="0"/>
              </a:rPr>
              <a:t>voiture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5511250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2.  en tramway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6362612"/>
            <a:ext cx="309634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4</a:t>
            </a:r>
            <a:r>
              <a:rPr lang="en-GB" sz="2400" dirty="0">
                <a:solidFill>
                  <a:srgbClr val="FFFF66"/>
                </a:solidFill>
                <a:latin typeface="Comic Sans MS" pitchFamily="66" charset="0"/>
              </a:rPr>
              <a:t>.  en car</a:t>
            </a:r>
          </a:p>
        </p:txBody>
      </p:sp>
    </p:spTree>
    <p:extLst>
      <p:ext uri="{BB962C8B-B14F-4D97-AF65-F5344CB8AC3E}">
        <p14:creationId xmlns:p14="http://schemas.microsoft.com/office/powerpoint/2010/main" val="31591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1.gstatic.com/images?q=tbn:ANd9GcTjCXmA6qeFcZEcS0SE5ZTbNJGI4akiQFhJegQqcpYxqrInyizsBsrO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795" y="2697912"/>
            <a:ext cx="2039238" cy="249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517" y="1629959"/>
            <a:ext cx="3386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premièrement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firstly</a:t>
            </a:r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2605" y="3576885"/>
            <a:ext cx="3416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troisièmement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thirdly</a:t>
            </a:r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4804" y="38841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IMPROVE YOUR LANGUAGE 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813" y="894120"/>
            <a:ext cx="6590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by giving more detailed information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t.ward.HOLLY-LODGE\AppData\Local\Microsoft\Windows\Temporary Internet Files\Content.IE5\O4B2E8LA\MC9002819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528" y="223227"/>
            <a:ext cx="1167435" cy="110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.ward.HOLLY-LODGE\AppData\Local\Microsoft\Windows\Temporary Internet Files\Content.IE5\SEJL84K2\MC9003916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7" y="223227"/>
            <a:ext cx="1133941" cy="115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5896" y="4552951"/>
            <a:ext cx="35158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deuxièmement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secondly</a:t>
            </a:r>
            <a:endParaRPr lang="en-GB" sz="16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01169">
            <a:off x="1839726" y="2798930"/>
            <a:ext cx="1137502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20007508">
            <a:off x="1859474" y="3917355"/>
            <a:ext cx="1012941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9935345">
            <a:off x="4901836" y="4484189"/>
            <a:ext cx="1012941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6" grpId="0"/>
      <p:bldP spid="3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t1.gstatic.com/images?q=tbn:ANd9GcTjCXmA6qeFcZEcS0SE5ZTbNJGI4akiQFhJegQqcpYxqrInyizsBsrO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58" y="2789431"/>
            <a:ext cx="1449334" cy="249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611" y="2322458"/>
            <a:ext cx="3386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après </a:t>
            </a:r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ça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after that</a:t>
            </a:r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160" y="3062923"/>
            <a:ext cx="3416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puis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then</a:t>
            </a:r>
            <a:endParaRPr lang="en-GB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4804" y="38841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IMPROVE YOUR LANGUAGE 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813" y="894120"/>
            <a:ext cx="6590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by giving more detailed information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t.ward.HOLLY-LODGE\AppData\Local\Microsoft\Windows\Temporary Internet Files\Content.IE5\O4B2E8LA\MC9002819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528" y="223227"/>
            <a:ext cx="1167435" cy="110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.ward.HOLLY-LODGE\AppData\Local\Microsoft\Windows\Temporary Internet Files\Content.IE5\SEJL84K2\MC9003916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7" y="223227"/>
            <a:ext cx="1133941" cy="115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1087" y="5470117"/>
            <a:ext cx="35158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chemeClr val="bg1"/>
                </a:solidFill>
                <a:latin typeface="Comic Sans MS" pitchFamily="66" charset="0"/>
              </a:rPr>
              <a:t>finalement</a:t>
            </a:r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2800" i="1" dirty="0" smtClean="0">
                <a:solidFill>
                  <a:schemeClr val="bg1"/>
                </a:solidFill>
                <a:latin typeface="Comic Sans MS" pitchFamily="66" charset="0"/>
              </a:rPr>
              <a:t>finally</a:t>
            </a:r>
            <a:endParaRPr lang="en-GB" sz="16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01169">
            <a:off x="1874153" y="2847289"/>
            <a:ext cx="1137502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19996860">
            <a:off x="2106617" y="4914544"/>
            <a:ext cx="1012941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0800000">
            <a:off x="5228470" y="3602497"/>
            <a:ext cx="988825" cy="432048"/>
          </a:xfrm>
          <a:prstGeom prst="rightArrow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86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6" grpId="0"/>
      <p:bldP spid="3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When describing a journey, remember your tenses…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 err="1" smtClean="0">
                <a:solidFill>
                  <a:schemeClr val="bg1"/>
                </a:solidFill>
              </a:rPr>
              <a:t>j’ai</a:t>
            </a:r>
            <a:r>
              <a:rPr lang="en-GB" sz="4400" dirty="0" smtClean="0">
                <a:solidFill>
                  <a:schemeClr val="bg1"/>
                </a:solidFill>
              </a:rPr>
              <a:t> </a:t>
            </a:r>
            <a:r>
              <a:rPr lang="en-GB" sz="4400" dirty="0" err="1" smtClean="0">
                <a:solidFill>
                  <a:schemeClr val="bg1"/>
                </a:solidFill>
              </a:rPr>
              <a:t>voyagé</a:t>
            </a:r>
            <a:endParaRPr lang="en-GB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chemeClr val="bg1"/>
                </a:solidFill>
              </a:rPr>
              <a:t>je voyage</a:t>
            </a:r>
          </a:p>
          <a:p>
            <a:pPr marL="0" indent="0">
              <a:buNone/>
            </a:pPr>
            <a:endParaRPr lang="en-GB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chemeClr val="bg1"/>
                </a:solidFill>
              </a:rPr>
              <a:t>je </a:t>
            </a:r>
            <a:r>
              <a:rPr lang="en-GB" sz="4400" dirty="0" err="1" smtClean="0">
                <a:solidFill>
                  <a:schemeClr val="bg1"/>
                </a:solidFill>
              </a:rPr>
              <a:t>vais</a:t>
            </a:r>
            <a:r>
              <a:rPr lang="en-GB" sz="4400" dirty="0" smtClean="0">
                <a:solidFill>
                  <a:schemeClr val="bg1"/>
                </a:solidFill>
              </a:rPr>
              <a:t> voyager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2052" y="1628800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 travelled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4075" y="3068960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 travel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452" y="4581128"/>
            <a:ext cx="33843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 am going to travel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7028" y="370900"/>
            <a:ext cx="668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NOW PRACTICE YOUR LANGUAGE 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7027" y="784910"/>
            <a:ext cx="668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66"/>
                </a:solidFill>
                <a:latin typeface="Comic Sans MS" pitchFamily="66" charset="0"/>
              </a:rPr>
              <a:t>Can you translate these sentences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409" y="1544431"/>
            <a:ext cx="6562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1.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Premièrement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j’ai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voyagé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en 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ferry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puis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en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voiture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.  </a:t>
            </a:r>
            <a:endParaRPr lang="en-GB" sz="20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362" y="1938012"/>
            <a:ext cx="6709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66"/>
                </a:solidFill>
                <a:latin typeface="Comic Sans MS" pitchFamily="66" charset="0"/>
              </a:rPr>
              <a:t>1. Firstly I travelled by ferry then by </a:t>
            </a:r>
            <a:r>
              <a:rPr lang="en-GB" sz="2000" dirty="0" smtClean="0">
                <a:solidFill>
                  <a:srgbClr val="FFFF66"/>
                </a:solidFill>
                <a:latin typeface="Comic Sans MS" pitchFamily="66" charset="0"/>
              </a:rPr>
              <a:t>car.</a:t>
            </a:r>
            <a:endParaRPr lang="en-GB" sz="20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330" y="2861937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2.  Je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vais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voyager en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autobus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, après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ça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je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vais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voyager en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vélo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. </a:t>
            </a:r>
            <a:endParaRPr lang="en-GB" sz="20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409" y="4153309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Normalement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je voyage en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avion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avec ma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famille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car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c’est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 </a:t>
            </a:r>
            <a:r>
              <a:rPr lang="en-GB" sz="2000" dirty="0" err="1" smtClean="0">
                <a:solidFill>
                  <a:srgbClr val="00FF99"/>
                </a:solidFill>
                <a:latin typeface="Comic Sans MS" pitchFamily="66" charset="0"/>
              </a:rPr>
              <a:t>confortable</a:t>
            </a:r>
            <a:r>
              <a:rPr lang="en-GB" sz="2000" dirty="0" smtClean="0">
                <a:solidFill>
                  <a:srgbClr val="00FF99"/>
                </a:solidFill>
                <a:latin typeface="Comic Sans MS" pitchFamily="66" charset="0"/>
              </a:rPr>
              <a:t>.</a:t>
            </a:r>
            <a:endParaRPr lang="en-GB" sz="20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330" y="3262047"/>
            <a:ext cx="8535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66"/>
                </a:solidFill>
                <a:latin typeface="Comic Sans MS" pitchFamily="66" charset="0"/>
              </a:rPr>
              <a:t>2</a:t>
            </a:r>
            <a:r>
              <a:rPr lang="en-GB" sz="2000" dirty="0" smtClean="0">
                <a:solidFill>
                  <a:srgbClr val="FFFF66"/>
                </a:solidFill>
                <a:latin typeface="Comic Sans MS" pitchFamily="66" charset="0"/>
              </a:rPr>
              <a:t>.  I am going to travel by bus, after that I am going to travel by </a:t>
            </a:r>
            <a:r>
              <a:rPr lang="en-GB" sz="2000" dirty="0" smtClean="0">
                <a:solidFill>
                  <a:srgbClr val="FFFF66"/>
                </a:solidFill>
                <a:latin typeface="Comic Sans MS" pitchFamily="66" charset="0"/>
              </a:rPr>
              <a:t>bike.</a:t>
            </a:r>
            <a:endParaRPr lang="en-GB" sz="20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408" y="4553419"/>
            <a:ext cx="860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66"/>
                </a:solidFill>
                <a:latin typeface="Comic Sans MS" pitchFamily="66" charset="0"/>
              </a:rPr>
              <a:t>3.  Normally I travel by plane with my family because it’s comfortable.</a:t>
            </a:r>
            <a:endParaRPr lang="en-GB" sz="2000" dirty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011" y="412209"/>
            <a:ext cx="59532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I AM GOING TO TRAVEL BY </a:t>
            </a:r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MOTORBIKE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voyager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moto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J’ai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voyagé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moto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 voyager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métro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620688"/>
            <a:ext cx="2304256" cy="1938992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rgbClr val="00FF99"/>
                </a:solidFill>
                <a:latin typeface="Comic Sans MS" pitchFamily="66" charset="0"/>
              </a:rPr>
              <a:t>A</a:t>
            </a:r>
            <a:endParaRPr lang="en-GB" sz="120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070" y="3526906"/>
            <a:ext cx="62551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I TRAVELLED BY </a:t>
            </a:r>
            <a:r>
              <a:rPr lang="en-GB" sz="2200" dirty="0" smtClean="0">
                <a:solidFill>
                  <a:srgbClr val="00FF99"/>
                </a:solidFill>
                <a:latin typeface="Comic Sans MS" pitchFamily="66" charset="0"/>
              </a:rPr>
              <a:t>PLANE.</a:t>
            </a: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 voyager 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avion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 err="1">
                <a:solidFill>
                  <a:srgbClr val="FFFF66"/>
                </a:solidFill>
                <a:latin typeface="Comic Sans MS" pitchFamily="66" charset="0"/>
              </a:rPr>
              <a:t>J’ai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FF66"/>
                </a:solidFill>
                <a:latin typeface="Comic Sans MS" pitchFamily="66" charset="0"/>
              </a:rPr>
              <a:t>voyagé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 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avion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lphaUcPeriod"/>
            </a:pP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Je </a:t>
            </a:r>
            <a:r>
              <a:rPr lang="en-GB" sz="2200" dirty="0" err="1">
                <a:solidFill>
                  <a:srgbClr val="FFFF66"/>
                </a:solidFill>
                <a:latin typeface="Comic Sans MS" pitchFamily="66" charset="0"/>
              </a:rPr>
              <a:t>vais</a:t>
            </a:r>
            <a:r>
              <a:rPr lang="en-GB" sz="2200" dirty="0">
                <a:solidFill>
                  <a:srgbClr val="FFFF66"/>
                </a:solidFill>
                <a:latin typeface="Comic Sans MS" pitchFamily="66" charset="0"/>
              </a:rPr>
              <a:t> voyager 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en </a:t>
            </a:r>
            <a:r>
              <a:rPr lang="en-GB" sz="2200" dirty="0" err="1" smtClean="0">
                <a:solidFill>
                  <a:srgbClr val="FFFF66"/>
                </a:solidFill>
                <a:latin typeface="Comic Sans MS" pitchFamily="66" charset="0"/>
              </a:rPr>
              <a:t>voiture</a:t>
            </a:r>
            <a:r>
              <a:rPr lang="en-GB" sz="2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GB" sz="22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3364" y="3789040"/>
            <a:ext cx="2304256" cy="1938992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rgbClr val="00FF99"/>
                </a:solidFill>
                <a:latin typeface="Comic Sans MS" pitchFamily="66" charset="0"/>
              </a:rPr>
              <a:t>B</a:t>
            </a:r>
            <a:endParaRPr lang="en-GB" sz="12000" dirty="0">
              <a:solidFill>
                <a:srgbClr val="00FF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9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 build="allAtOnce"/>
      <p:bldP spid="12" grpId="0" animBg="1"/>
      <p:bldP spid="13" grpId="0"/>
      <p:bldP spid="13" grpId="1" build="allAtOnce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648</Words>
  <Application>Microsoft Office PowerPoint</Application>
  <PresentationFormat>On-screen Show (4:3)</PresentationFormat>
  <Paragraphs>199</Paragraphs>
  <Slides>13</Slides>
  <Notes>1</Notes>
  <HiddenSlides>0</HiddenSlides>
  <MMClips>16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describing a journey, remember your tenses…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Holly Lodge Girls\'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Ward</dc:creator>
  <cp:lastModifiedBy>Win7</cp:lastModifiedBy>
  <cp:revision>65</cp:revision>
  <dcterms:created xsi:type="dcterms:W3CDTF">2011-12-08T17:54:42Z</dcterms:created>
  <dcterms:modified xsi:type="dcterms:W3CDTF">2012-04-02T14:22:55Z</dcterms:modified>
</cp:coreProperties>
</file>