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BF816-4B6A-4BC4-B978-AB1F23008AC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729A6-6768-42A4-B888-9CB0D75643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C76024-25A1-4032-94F2-8347491CC062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2BB7303-08BD-4945-9239-3BA2E154E859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6577B8-96AA-4F60-AA91-02F69A202CB5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01FD8-B90F-4720-BC13-4D465563406D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63D0D-8349-4549-A225-9EC217A1752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2954D-F9A7-4E81-AC87-6051A70666C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4.png"/><Relationship Id="rId33" Type="http://schemas.openxmlformats.org/officeDocument/2006/relationships/image" Target="../media/image11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8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0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23.png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audio" Target="../media/media21.mp3"/><Relationship Id="rId16" Type="http://schemas.openxmlformats.org/officeDocument/2006/relationships/image" Target="../media/image26.png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slideLayout" Target="../slideLayouts/slideLayout1.xml"/><Relationship Id="rId5" Type="http://schemas.microsoft.com/office/2007/relationships/media" Target="../media/media23.mp3"/><Relationship Id="rId15" Type="http://schemas.openxmlformats.org/officeDocument/2006/relationships/image" Target="../media/image25.png"/><Relationship Id="rId10" Type="http://schemas.openxmlformats.org/officeDocument/2006/relationships/audio" Target="../media/media25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png"/><Relationship Id="rId9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LES SPORTS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- SPORTS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64311"/>
              </p:ext>
            </p:extLst>
          </p:nvPr>
        </p:nvGraphicFramePr>
        <p:xfrm>
          <a:off x="-43284" y="764703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FOOTBALL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RUGBY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CRICKET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TENNIS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TABLE TENNIS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foot(ball)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rugby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cricket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tennis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1015663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tennis de table /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ping-pong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73281"/>
              </p:ext>
            </p:extLst>
          </p:nvPr>
        </p:nvGraphicFramePr>
        <p:xfrm>
          <a:off x="5322" y="4144544"/>
          <a:ext cx="9120992" cy="2713456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HOCKEY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BADMINTON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VOLLEYBALL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hockey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golf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basket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726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el volley(ball)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8312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badminton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" y="1464537"/>
            <a:ext cx="1359336" cy="13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5" y="1496438"/>
            <a:ext cx="1296144" cy="11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97" y="1534605"/>
            <a:ext cx="1028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38" y="1606545"/>
            <a:ext cx="1309086" cy="103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64" y="1577467"/>
            <a:ext cx="1162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4" y="465352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85" y="4653524"/>
            <a:ext cx="1097815" cy="12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62" y="4632742"/>
            <a:ext cx="1102271" cy="124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38" y="4725144"/>
            <a:ext cx="1391452" cy="115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64" y="4674306"/>
            <a:ext cx="1002795" cy="12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ootba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19707" y="3239953"/>
            <a:ext cx="304800" cy="304800"/>
          </a:xfrm>
          <a:prstGeom prst="rect">
            <a:avLst/>
          </a:prstGeom>
        </p:spPr>
      </p:pic>
      <p:pic>
        <p:nvPicPr>
          <p:cNvPr id="3" name="rugb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37647" y="3192520"/>
            <a:ext cx="304800" cy="304800"/>
          </a:xfrm>
          <a:prstGeom prst="rect">
            <a:avLst/>
          </a:prstGeom>
        </p:spPr>
      </p:pic>
      <p:pic>
        <p:nvPicPr>
          <p:cNvPr id="5" name="cricke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35339" y="3143330"/>
            <a:ext cx="236480" cy="236480"/>
          </a:xfrm>
          <a:prstGeom prst="rect">
            <a:avLst/>
          </a:prstGeom>
        </p:spPr>
      </p:pic>
      <p:pic>
        <p:nvPicPr>
          <p:cNvPr id="6" name="tenni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82255" y="3161041"/>
            <a:ext cx="286379" cy="286379"/>
          </a:xfrm>
          <a:prstGeom prst="rect">
            <a:avLst/>
          </a:prstGeom>
        </p:spPr>
      </p:pic>
      <p:pic>
        <p:nvPicPr>
          <p:cNvPr id="9" name="ping po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52688" y="3236984"/>
            <a:ext cx="304800" cy="304800"/>
          </a:xfrm>
          <a:prstGeom prst="rect">
            <a:avLst/>
          </a:prstGeom>
        </p:spPr>
      </p:pic>
      <p:pic>
        <p:nvPicPr>
          <p:cNvPr id="10" name="hockey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0662" y="6469992"/>
            <a:ext cx="286379" cy="286379"/>
          </a:xfrm>
          <a:prstGeom prst="rect">
            <a:avLst/>
          </a:prstGeom>
        </p:spPr>
      </p:pic>
      <p:pic>
        <p:nvPicPr>
          <p:cNvPr id="11" name="golf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732364" y="6528751"/>
            <a:ext cx="304800" cy="304800"/>
          </a:xfrm>
          <a:prstGeom prst="rect">
            <a:avLst/>
          </a:prstGeom>
        </p:spPr>
      </p:pic>
      <p:pic>
        <p:nvPicPr>
          <p:cNvPr id="12" name="bsket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30306" y="6469992"/>
            <a:ext cx="286380" cy="286380"/>
          </a:xfrm>
          <a:prstGeom prst="rect">
            <a:avLst/>
          </a:prstGeom>
        </p:spPr>
      </p:pic>
      <p:pic>
        <p:nvPicPr>
          <p:cNvPr id="13" name="badminton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92087" y="6446028"/>
            <a:ext cx="304800" cy="304800"/>
          </a:xfrm>
          <a:prstGeom prst="rect">
            <a:avLst/>
          </a:prstGeom>
        </p:spPr>
      </p:pic>
      <p:pic>
        <p:nvPicPr>
          <p:cNvPr id="14" name="volley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995714" y="6457449"/>
            <a:ext cx="236480" cy="2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595438"/>
            <a:ext cx="49685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 it’s my favourite sport. </a:t>
            </a: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 it’s exciting</a:t>
            </a: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 it’s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  <a:cs typeface="+mn-cs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ast.</a:t>
            </a: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 it’s interesting</a:t>
            </a: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  <a:cs typeface="+mn-cs"/>
              </a:rPr>
              <a:t>Because it’s fun.</a:t>
            </a: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n-GB" sz="2400" dirty="0">
              <a:solidFill>
                <a:srgbClr val="00FF99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3" y="1595438"/>
            <a:ext cx="473246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PARCE QUE…..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1.  Car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amusant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Parce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que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intéressant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3.  Car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passi</a:t>
            </a:r>
            <a:r>
              <a:rPr lang="en-GB" sz="2400" i="1" dirty="0" err="1">
                <a:solidFill>
                  <a:srgbClr val="FFFF66"/>
                </a:solidFill>
                <a:latin typeface="Comic Sans MS" pitchFamily="66" charset="0"/>
              </a:rPr>
              <a:t>o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nnant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4.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rapide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Car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mon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sport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préféré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1999" y="2782785"/>
            <a:ext cx="4205060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e.  Because it’s fun.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87195" y="3501008"/>
            <a:ext cx="413611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d.  Because it’s interesting.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5746" y="4226927"/>
            <a:ext cx="4151313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b.  Because it’s exciting.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30057" y="4869160"/>
            <a:ext cx="415766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f.  Because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fast.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53755" y="5535613"/>
            <a:ext cx="4157663" cy="86042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a.  Because it’s my favourite sport.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534988" y="153124"/>
            <a:ext cx="7848600" cy="1446212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800">
                <a:solidFill>
                  <a:srgbClr val="00FF00"/>
                </a:solidFill>
                <a:latin typeface="Comic Sans MS" pitchFamily="66" charset="0"/>
              </a:rPr>
              <a:t>REASONS</a:t>
            </a:r>
          </a:p>
        </p:txBody>
      </p:sp>
    </p:spTree>
    <p:extLst>
      <p:ext uri="{BB962C8B-B14F-4D97-AF65-F5344CB8AC3E}">
        <p14:creationId xmlns:p14="http://schemas.microsoft.com/office/powerpoint/2010/main" val="18343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2565400"/>
            <a:ext cx="3771900" cy="461963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  EXAMPLES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3525" y="388938"/>
            <a:ext cx="60499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0188" y="1331913"/>
            <a:ext cx="9117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300">
                <a:solidFill>
                  <a:srgbClr val="FFFF66"/>
                </a:solidFill>
                <a:latin typeface="Comic Sans MS" pitchFamily="66" charset="0"/>
              </a:rPr>
              <a:t>Can you put this all together to make HIGHER level sentences?</a:t>
            </a:r>
          </a:p>
        </p:txBody>
      </p:sp>
      <p:pic>
        <p:nvPicPr>
          <p:cNvPr id="2970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223838"/>
            <a:ext cx="11668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223838"/>
            <a:ext cx="1133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5575" y="5775325"/>
            <a:ext cx="905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Je joue aux cartes tous les jours car c’est amusant.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3188" y="4557713"/>
            <a:ext cx="965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J’aime faire de la voile parce que c’est passionnant.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5250" y="3213100"/>
            <a:ext cx="894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J’adore le sport, je joue au basket tous les mardis.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3188" y="3675063"/>
            <a:ext cx="893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I love </a:t>
            </a:r>
            <a:r>
              <a:rPr lang="en-GB" sz="2400" smtClean="0">
                <a:solidFill>
                  <a:srgbClr val="00FF99"/>
                </a:solidFill>
                <a:latin typeface="Comic Sans MS" pitchFamily="66" charset="0"/>
              </a:rPr>
              <a:t>sport</a:t>
            </a:r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, I play basketball every Tuesday.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035550"/>
            <a:ext cx="903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I like to go sailing because it’s exciting.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7488" y="6237288"/>
            <a:ext cx="892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I play cards every day because it’s fun.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250" y="1908175"/>
            <a:ext cx="9117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solidFill>
                  <a:srgbClr val="00FF00"/>
                </a:solidFill>
                <a:latin typeface="Comic Sans MS" pitchFamily="66" charset="0"/>
              </a:rPr>
              <a:t>What you like, when you do it, why.</a:t>
            </a:r>
          </a:p>
        </p:txBody>
      </p:sp>
    </p:spTree>
    <p:extLst>
      <p:ext uri="{BB962C8B-B14F-4D97-AF65-F5344CB8AC3E}">
        <p14:creationId xmlns:p14="http://schemas.microsoft.com/office/powerpoint/2010/main" val="1332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34925" y="42863"/>
            <a:ext cx="9109075" cy="1014412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>
                <a:solidFill>
                  <a:srgbClr val="00FF00"/>
                </a:solidFill>
                <a:latin typeface="Comic Sans MS" pitchFamily="66" charset="0"/>
              </a:rPr>
              <a:t>CHECKLIST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63" y="1557338"/>
            <a:ext cx="9126537" cy="5270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I know most sports from memory.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463" y="2492375"/>
            <a:ext cx="9126537" cy="5270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I can say which sports I do, and like.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" y="3429000"/>
            <a:ext cx="9126538" cy="5270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I can say when I do them.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" y="4292600"/>
            <a:ext cx="9126538" cy="4619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I can give reasons why.</a:t>
            </a: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4930775"/>
            <a:ext cx="1563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5368925"/>
            <a:ext cx="6192838" cy="9239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</a:p>
        </p:txBody>
      </p:sp>
      <p:sp>
        <p:nvSpPr>
          <p:cNvPr id="9" name="Oval 8"/>
          <p:cNvSpPr/>
          <p:nvPr/>
        </p:nvSpPr>
        <p:spPr>
          <a:xfrm>
            <a:off x="6588125" y="1557338"/>
            <a:ext cx="647700" cy="46037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800" y="1557338"/>
            <a:ext cx="647700" cy="460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813" y="1557338"/>
            <a:ext cx="647700" cy="460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513" y="4292600"/>
            <a:ext cx="647700" cy="461963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638" y="3392488"/>
            <a:ext cx="647700" cy="461962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638" y="2505075"/>
            <a:ext cx="647700" cy="461963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1575" y="2492375"/>
            <a:ext cx="647700" cy="4619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6500" y="3429000"/>
            <a:ext cx="649288" cy="4619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713" y="4286250"/>
            <a:ext cx="647700" cy="4619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450" y="2505075"/>
            <a:ext cx="647700" cy="46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6613" y="3429000"/>
            <a:ext cx="647700" cy="4619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6300" y="4300538"/>
            <a:ext cx="647700" cy="4619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SPORTS  - SPORTS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69683"/>
              </p:ext>
            </p:extLst>
          </p:nvPr>
        </p:nvGraphicFramePr>
        <p:xfrm>
          <a:off x="10520" y="744151"/>
          <a:ext cx="9120992" cy="246543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HOCKEY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BILLIARDS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HORSE-RIDING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790498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hockey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sur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glace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0545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billard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794868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karaté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natation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80545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l’équitation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68543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SURFING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WIND SURFING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SKI-ING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WATERSKI-ING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57261" y="5794920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surf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5026" y="5801235"/>
            <a:ext cx="18680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planche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à voile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9257" y="5793060"/>
            <a:ext cx="194050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 voile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4544" y="5793060"/>
            <a:ext cx="187415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ski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0853" y="5789240"/>
            <a:ext cx="181188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ski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nautique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152128" cy="11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19" y="1636607"/>
            <a:ext cx="1352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10" y="1498494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03" y="1564022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06" y="1498493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9" y="4457003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44" y="4458210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47" y="4518915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03" y="447129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05" y="4457002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ockey sur gla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51604" y="3106994"/>
            <a:ext cx="304800" cy="304800"/>
          </a:xfrm>
          <a:prstGeom prst="rect">
            <a:avLst/>
          </a:prstGeom>
        </p:spPr>
      </p:pic>
      <p:pic>
        <p:nvPicPr>
          <p:cNvPr id="3" name="billar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28153" y="3176378"/>
            <a:ext cx="322006" cy="322006"/>
          </a:xfrm>
          <a:prstGeom prst="rect">
            <a:avLst/>
          </a:prstGeom>
        </p:spPr>
      </p:pic>
      <p:pic>
        <p:nvPicPr>
          <p:cNvPr id="5" name="karat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547022" y="3158842"/>
            <a:ext cx="279822" cy="279822"/>
          </a:xfrm>
          <a:prstGeom prst="rect">
            <a:avLst/>
          </a:prstGeom>
        </p:spPr>
      </p:pic>
      <p:pic>
        <p:nvPicPr>
          <p:cNvPr id="6" name="natatio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76697" y="3162529"/>
            <a:ext cx="322006" cy="322006"/>
          </a:xfrm>
          <a:prstGeom prst="rect">
            <a:avLst/>
          </a:prstGeom>
        </p:spPr>
      </p:pic>
      <p:pic>
        <p:nvPicPr>
          <p:cNvPr id="9" name="equitatio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76390" y="3089135"/>
            <a:ext cx="322006" cy="322006"/>
          </a:xfrm>
          <a:prstGeom prst="rect">
            <a:avLst/>
          </a:prstGeom>
        </p:spPr>
      </p:pic>
      <p:pic>
        <p:nvPicPr>
          <p:cNvPr id="10" name="surf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87673" y="6155178"/>
            <a:ext cx="279822" cy="279822"/>
          </a:xfrm>
          <a:prstGeom prst="rect">
            <a:avLst/>
          </a:prstGeom>
        </p:spPr>
      </p:pic>
      <p:pic>
        <p:nvPicPr>
          <p:cNvPr id="11" name="planche a voil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101016" y="6143183"/>
            <a:ext cx="322659" cy="322659"/>
          </a:xfrm>
          <a:prstGeom prst="rect">
            <a:avLst/>
          </a:prstGeom>
        </p:spPr>
      </p:pic>
      <p:pic>
        <p:nvPicPr>
          <p:cNvPr id="12" name="voil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85692" y="6112341"/>
            <a:ext cx="322659" cy="322659"/>
          </a:xfrm>
          <a:prstGeom prst="rect">
            <a:avLst/>
          </a:prstGeom>
        </p:spPr>
      </p:pic>
      <p:pic>
        <p:nvPicPr>
          <p:cNvPr id="13" name="ski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193679" y="6131680"/>
            <a:ext cx="320197" cy="320197"/>
          </a:xfrm>
          <a:prstGeom prst="rect">
            <a:avLst/>
          </a:prstGeom>
        </p:spPr>
      </p:pic>
      <p:pic>
        <p:nvPicPr>
          <p:cNvPr id="14" name="ski nautiqu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73113" y="5877164"/>
            <a:ext cx="295136" cy="2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SPORTS  - SPORTS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62256"/>
              </p:ext>
            </p:extLst>
          </p:nvPr>
        </p:nvGraphicFramePr>
        <p:xfrm>
          <a:off x="-43284" y="764703"/>
          <a:ext cx="9120992" cy="2700528"/>
        </p:xfrm>
        <a:graphic>
          <a:graphicData uri="http://schemas.openxmlformats.org/drawingml/2006/table">
            <a:tbl>
              <a:tblPr/>
              <a:tblGrid>
                <a:gridCol w="1756274"/>
                <a:gridCol w="1778890"/>
                <a:gridCol w="1872208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GYMNASTICS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BOARDING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cartes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échecs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gymnastique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course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skate</a:t>
            </a: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" y="1526755"/>
            <a:ext cx="1487915" cy="12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6755"/>
            <a:ext cx="1516256" cy="12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18125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93" y="1596345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19" y="1599850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art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7281" y="3192418"/>
            <a:ext cx="304800" cy="304800"/>
          </a:xfrm>
          <a:prstGeom prst="rect">
            <a:avLst/>
          </a:prstGeom>
        </p:spPr>
      </p:pic>
      <p:pic>
        <p:nvPicPr>
          <p:cNvPr id="3" name="echec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21221" y="3241663"/>
            <a:ext cx="304800" cy="304800"/>
          </a:xfrm>
          <a:prstGeom prst="rect">
            <a:avLst/>
          </a:prstGeom>
        </p:spPr>
      </p:pic>
      <p:pic>
        <p:nvPicPr>
          <p:cNvPr id="6" name="gymnastiqu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06001" y="2901926"/>
            <a:ext cx="339737" cy="339737"/>
          </a:xfrm>
          <a:prstGeom prst="rect">
            <a:avLst/>
          </a:prstGeom>
        </p:spPr>
      </p:pic>
      <p:pic>
        <p:nvPicPr>
          <p:cNvPr id="9" name="cours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04925" y="3275041"/>
            <a:ext cx="292312" cy="292312"/>
          </a:xfrm>
          <a:prstGeom prst="rect">
            <a:avLst/>
          </a:prstGeom>
        </p:spPr>
      </p:pic>
      <p:pic>
        <p:nvPicPr>
          <p:cNvPr id="10" name="skat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27394" y="321966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0003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599" y="1530350"/>
            <a:ext cx="12573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162" y="2531009"/>
            <a:ext cx="12223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69530" y="1709738"/>
            <a:ext cx="551100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dirty="0" err="1">
                <a:latin typeface="Comic Sans MS" pitchFamily="66" charset="0"/>
              </a:rPr>
              <a:t>Est-ce</a:t>
            </a:r>
            <a:r>
              <a:rPr lang="en-GB" sz="2600" dirty="0">
                <a:latin typeface="Comic Sans MS" pitchFamily="66" charset="0"/>
              </a:rPr>
              <a:t> </a:t>
            </a:r>
            <a:r>
              <a:rPr lang="en-GB" sz="2600" dirty="0" err="1">
                <a:latin typeface="Comic Sans MS" pitchFamily="66" charset="0"/>
              </a:rPr>
              <a:t>que</a:t>
            </a:r>
            <a:r>
              <a:rPr lang="en-GB" sz="2600" dirty="0">
                <a:latin typeface="Comic Sans MS" pitchFamily="66" charset="0"/>
              </a:rPr>
              <a:t> </a:t>
            </a:r>
            <a:r>
              <a:rPr lang="en-GB" sz="2600" dirty="0" err="1">
                <a:latin typeface="Comic Sans MS" pitchFamily="66" charset="0"/>
              </a:rPr>
              <a:t>tu</a:t>
            </a:r>
            <a:r>
              <a:rPr lang="en-GB" sz="2600" dirty="0">
                <a:latin typeface="Comic Sans MS" pitchFamily="66" charset="0"/>
              </a:rPr>
              <a:t> </a:t>
            </a:r>
            <a:r>
              <a:rPr lang="en-GB" sz="2600" dirty="0" err="1">
                <a:latin typeface="Comic Sans MS" pitchFamily="66" charset="0"/>
              </a:rPr>
              <a:t>aimes</a:t>
            </a:r>
            <a:r>
              <a:rPr lang="en-GB" sz="2600" dirty="0">
                <a:latin typeface="Comic Sans MS" pitchFamily="66" charset="0"/>
              </a:rPr>
              <a:t> le sport?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00595" y="2674144"/>
            <a:ext cx="551100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600" dirty="0">
                <a:latin typeface="Comic Sans MS" pitchFamily="66" charset="0"/>
              </a:rPr>
              <a:t>Do you like sport?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365250" y="388938"/>
            <a:ext cx="604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>
                <a:solidFill>
                  <a:srgbClr val="FFFF66"/>
                </a:solidFill>
                <a:latin typeface="Comic Sans MS" pitchFamily="66" charset="0"/>
              </a:rPr>
              <a:t>Les Sports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4063" y="3775075"/>
            <a:ext cx="799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rgbClr val="FFFF66"/>
                </a:solidFill>
                <a:latin typeface="Comic Sans MS" pitchFamily="66" charset="0"/>
              </a:rPr>
              <a:t>Talking about which sports you do</a:t>
            </a:r>
          </a:p>
        </p:txBody>
      </p:sp>
      <p:pic>
        <p:nvPicPr>
          <p:cNvPr id="2" name="Picture 2" descr="C:\Users\t.ward\AppData\Local\Microsoft\Windows\Temporary Internet Files\Content.IE5\73R3ZI8R\MC90043369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" y="4869160"/>
            <a:ext cx="8937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.ward\AppData\Local\Microsoft\Windows\Temporary Internet Files\Content.IE5\D5OL97PW\MC90025243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31751"/>
            <a:ext cx="605849" cy="8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.ward\AppData\Local\Microsoft\Windows\Temporary Internet Files\Content.IE5\XNFGFITM\MC9003187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8484"/>
            <a:ext cx="656082" cy="9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.ward\AppData\Local\Microsoft\Windows\Temporary Internet Files\Content.IE5\BB5HWR13\MC9001500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4" y="5043973"/>
            <a:ext cx="956649" cy="7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.ward\AppData\Local\Microsoft\Windows\Temporary Internet Files\Content.IE5\73R3ZI8R\MC9003328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0" y="5074336"/>
            <a:ext cx="1430025" cy="5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.ward\AppData\Local\Microsoft\Windows\Temporary Internet Files\Content.IE5\D5OL97PW\MC90009476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47078"/>
            <a:ext cx="936353" cy="10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4572000" y="55563"/>
            <a:ext cx="4572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Q: What do you like to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do?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A:  I like…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Go swimming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Go </a:t>
            </a:r>
            <a:r>
              <a:rPr lang="en-GB" sz="2400" dirty="0" err="1" smtClean="0">
                <a:solidFill>
                  <a:srgbClr val="00FF99"/>
                </a:solidFill>
                <a:latin typeface="Comic Sans MS" pitchFamily="66" charset="0"/>
              </a:rPr>
              <a:t>horseriding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Play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tennis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Play volleyball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Go windsurfing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Play football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Go cycling</a:t>
            </a: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175" y="41275"/>
            <a:ext cx="4319588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Q: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Qu’est-ce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que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tu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aimes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faire?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A: 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J’aime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…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Jouer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au foot</a:t>
            </a: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2.  Faire du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vélo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3.  Faire de la natation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4. 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Jouer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au tennis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5.  Faire de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l’équitation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Jouer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au volley</a:t>
            </a:r>
          </a:p>
          <a:p>
            <a:pPr>
              <a:buFontTx/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7.  Faire de la </a:t>
            </a:r>
            <a:r>
              <a:rPr lang="en-GB" sz="2400" dirty="0" err="1">
                <a:solidFill>
                  <a:srgbClr val="FFFF66"/>
                </a:solidFill>
                <a:latin typeface="Comic Sans MS" pitchFamily="66" charset="0"/>
              </a:rPr>
              <a:t>planche</a:t>
            </a:r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 à voile</a:t>
            </a:r>
          </a:p>
          <a:p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8180" y="1847850"/>
            <a:ext cx="3097213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f.  Play football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8179" y="2571760"/>
            <a:ext cx="3097213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g.  Go cycling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11163" y="3276224"/>
            <a:ext cx="3097213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a.  Go swimming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28921" y="3992625"/>
            <a:ext cx="3097212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c.  Play tennis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11164" y="4634057"/>
            <a:ext cx="3097212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b.  Go </a:t>
            </a:r>
            <a:r>
              <a:rPr lang="en-GB" sz="2400" dirty="0" err="1">
                <a:solidFill>
                  <a:srgbClr val="00FF99"/>
                </a:solidFill>
                <a:latin typeface="Comic Sans MS" pitchFamily="66" charset="0"/>
              </a:rPr>
              <a:t>horseriding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5445224"/>
            <a:ext cx="3095625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00FF99"/>
                </a:solidFill>
                <a:latin typeface="Comic Sans MS" pitchFamily="66" charset="0"/>
              </a:rPr>
              <a:t>d.  Play volleyball</a:t>
            </a:r>
            <a:endParaRPr lang="en-GB" sz="280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6152649"/>
            <a:ext cx="3095625" cy="495300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e.  Go windsurfing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7763" y="371475"/>
            <a:ext cx="6688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rgbClr val="FFFF66"/>
                </a:solidFill>
                <a:latin typeface="Comic Sans MS" pitchFamily="66" charset="0"/>
              </a:rPr>
              <a:t>NOW PRACTICE YOUR LANGUAGE </a:t>
            </a: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5373688"/>
            <a:ext cx="4413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2852738"/>
            <a:ext cx="43021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4175125"/>
            <a:ext cx="514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47763" y="784225"/>
            <a:ext cx="668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rgbClr val="FFFF66"/>
                </a:solidFill>
                <a:latin typeface="Comic Sans MS" pitchFamily="66" charset="0"/>
              </a:rPr>
              <a:t>Can you translate these sentences</a:t>
            </a:r>
          </a:p>
        </p:txBody>
      </p:sp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5" y="1601788"/>
            <a:ext cx="4222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0" y="5367338"/>
            <a:ext cx="5159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65263" y="1544638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FF99"/>
                </a:solidFill>
                <a:latin typeface="Comic Sans MS" pitchFamily="66" charset="0"/>
              </a:rPr>
              <a:t>1.  I like to play badminton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62088" y="1944688"/>
            <a:ext cx="563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1.  J’aime jouer au badminton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33513" y="2852738"/>
            <a:ext cx="563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FF99"/>
                </a:solidFill>
                <a:latin typeface="Comic Sans MS" pitchFamily="66" charset="0"/>
              </a:rPr>
              <a:t>2.  I like to go skateboarding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97013" y="411797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FF99"/>
                </a:solidFill>
                <a:latin typeface="Comic Sans MS" pitchFamily="66" charset="0"/>
              </a:rPr>
              <a:t>3.  I like to play chess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46225" y="5310188"/>
            <a:ext cx="662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FF99"/>
                </a:solidFill>
                <a:latin typeface="Comic Sans MS" pitchFamily="66" charset="0"/>
              </a:rPr>
              <a:t>4.  I like to do karate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62088" y="3206750"/>
            <a:ext cx="563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2. J’aime faire du skate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98600" y="4518025"/>
            <a:ext cx="563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3.  J’aime jouer aux échecs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47813" y="5710238"/>
            <a:ext cx="662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FFFF66"/>
                </a:solidFill>
                <a:latin typeface="Comic Sans MS" pitchFamily="66" charset="0"/>
              </a:rPr>
              <a:t>4.  J’aime faire du karaté</a:t>
            </a:r>
          </a:p>
        </p:txBody>
      </p:sp>
    </p:spTree>
    <p:extLst>
      <p:ext uri="{BB962C8B-B14F-4D97-AF65-F5344CB8AC3E}">
        <p14:creationId xmlns:p14="http://schemas.microsoft.com/office/powerpoint/2010/main" val="39979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388" y="3497263"/>
            <a:ext cx="3771900" cy="461962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  KEY PHRASES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65250" y="388938"/>
            <a:ext cx="604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8963" y="1052513"/>
            <a:ext cx="5957887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At GCSE you will be expected to say</a:t>
            </a: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Which sports you like</a:t>
            </a: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When you do them</a:t>
            </a:r>
          </a:p>
          <a:p>
            <a:pPr>
              <a:buFont typeface="Arial" charset="0"/>
              <a:buChar char="•"/>
            </a:pPr>
            <a:r>
              <a:rPr lang="en-GB" sz="2400">
                <a:solidFill>
                  <a:srgbClr val="FFFF66"/>
                </a:solidFill>
                <a:latin typeface="Comic Sans MS" pitchFamily="66" charset="0"/>
              </a:rPr>
              <a:t>give reasons WHY</a:t>
            </a:r>
          </a:p>
        </p:txBody>
      </p:sp>
      <p:pic>
        <p:nvPicPr>
          <p:cNvPr id="36869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223838"/>
            <a:ext cx="11668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223838"/>
            <a:ext cx="1133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988" y="5178425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Tous les jours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94225"/>
            <a:ext cx="471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Une fois par semaine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086225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Le </a:t>
            </a:r>
            <a:r>
              <a:rPr lang="en-GB" sz="2400" dirty="0" err="1" smtClean="0">
                <a:latin typeface="Comic Sans MS" pitchFamily="66" charset="0"/>
              </a:rPr>
              <a:t>vendredi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38700" y="4024313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On 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Friday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38700" y="4594225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O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nce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 week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43388" y="5200650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Every day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88" y="412750"/>
            <a:ext cx="59531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200" dirty="0">
                <a:solidFill>
                  <a:srgbClr val="00FF99"/>
                </a:solidFill>
                <a:latin typeface="Comic Sans MS" pitchFamily="66" charset="0"/>
              </a:rPr>
              <a:t>I play table tennis once a week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A.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tennis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fois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par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semaine</a:t>
            </a: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B.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ping-pong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deux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fois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par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semaine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C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ping-pong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fois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par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semaine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27763" y="620713"/>
            <a:ext cx="2305050" cy="1938337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C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88" y="3903712"/>
            <a:ext cx="625475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200" dirty="0">
                <a:solidFill>
                  <a:srgbClr val="00FF99"/>
                </a:solidFill>
                <a:latin typeface="Comic Sans MS" pitchFamily="66" charset="0"/>
              </a:rPr>
              <a:t>I do gymnastics on Monday 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fais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gymnastique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lundi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fais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la natation 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vendredi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à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gymnastique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lundi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53163" y="3789363"/>
            <a:ext cx="2305050" cy="1938337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0">
                <a:solidFill>
                  <a:srgbClr val="00FF99"/>
                </a:solidFill>
                <a:latin typeface="Comic Sans MS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279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988" y="333375"/>
            <a:ext cx="5953125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200" dirty="0">
                <a:solidFill>
                  <a:srgbClr val="00FF99"/>
                </a:solidFill>
                <a:latin typeface="Comic Sans MS" pitchFamily="66" charset="0"/>
              </a:rPr>
              <a:t>I play chess every day.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aux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échecs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jours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aux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échecs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dimanches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fais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échecs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jours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27763" y="620713"/>
            <a:ext cx="2305050" cy="1938337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0">
                <a:solidFill>
                  <a:srgbClr val="00FF99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563" y="3429000"/>
            <a:ext cx="625475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200" dirty="0">
                <a:solidFill>
                  <a:srgbClr val="00FF99"/>
                </a:solidFill>
                <a:latin typeface="Comic Sans MS" pitchFamily="66" charset="0"/>
              </a:rPr>
              <a:t>I play ice hockey every Saturday.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hockey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samedis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joue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hockey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sur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glace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samedis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>
              <a:buFontTx/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Je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fais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du hockey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sur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glace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tous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les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samedis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0938" y="3859213"/>
            <a:ext cx="2305050" cy="193992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0">
                <a:solidFill>
                  <a:srgbClr val="00FF99"/>
                </a:solidFill>
                <a:latin typeface="Comic Sans MS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97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716</Words>
  <Application>Microsoft Office PowerPoint</Application>
  <PresentationFormat>On-screen Show (4:3)</PresentationFormat>
  <Paragraphs>224</Paragraphs>
  <Slides>12</Slides>
  <Notes>9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70</cp:revision>
  <dcterms:created xsi:type="dcterms:W3CDTF">2011-12-08T17:54:42Z</dcterms:created>
  <dcterms:modified xsi:type="dcterms:W3CDTF">2012-04-02T11:39:56Z</dcterms:modified>
</cp:coreProperties>
</file>