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59" d="100"/>
          <a:sy n="59" d="100"/>
        </p:scale>
        <p:origin x="-90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A1D62-915E-4956-B412-B152B580A02C}" type="datetimeFigureOut">
              <a:rPr lang="en-GB" smtClean="0"/>
              <a:t>03/05/2012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102F3-E27E-4350-9005-E09FCA210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2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03/05/2012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89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03/05/2012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99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03/05/2012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065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03/05/2012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46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03/05/2012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79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03/05/2012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3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03/05/2012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09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03/05/2012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14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03/05/2012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31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03/05/2012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58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060-C5B8-46AB-9FD6-0743B2922A82}" type="datetimeFigureOut">
              <a:rPr lang="en-GB" smtClean="0"/>
              <a:t>03/05/2012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15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B3060-C5B8-46AB-9FD6-0743B2922A82}" type="datetimeFigureOut">
              <a:rPr lang="en-GB" smtClean="0"/>
              <a:t>03/05/2012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CD450-D16B-418E-9AD8-F17B0E1E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47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microsoft.com/office/2007/relationships/media" Target="../media/media7.mp3"/><Relationship Id="rId18" Type="http://schemas.openxmlformats.org/officeDocument/2006/relationships/image" Target="../media/image3.emf"/><Relationship Id="rId3" Type="http://schemas.microsoft.com/office/2007/relationships/media" Target="../media/media2.mp3"/><Relationship Id="rId21" Type="http://schemas.openxmlformats.org/officeDocument/2006/relationships/image" Target="../media/image6.emf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17" Type="http://schemas.openxmlformats.org/officeDocument/2006/relationships/image" Target="../media/image2.emf"/><Relationship Id="rId2" Type="http://schemas.openxmlformats.org/officeDocument/2006/relationships/audio" Target="../media/media1.mp3"/><Relationship Id="rId16" Type="http://schemas.openxmlformats.org/officeDocument/2006/relationships/image" Target="../media/image1.emf"/><Relationship Id="rId20" Type="http://schemas.openxmlformats.org/officeDocument/2006/relationships/image" Target="../media/image5.emf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5" Type="http://schemas.microsoft.com/office/2007/relationships/media" Target="../media/media3.mp3"/><Relationship Id="rId15" Type="http://schemas.openxmlformats.org/officeDocument/2006/relationships/slideLayout" Target="../slideLayouts/slideLayout1.xml"/><Relationship Id="rId23" Type="http://schemas.openxmlformats.org/officeDocument/2006/relationships/image" Target="../media/image8.png"/><Relationship Id="rId10" Type="http://schemas.openxmlformats.org/officeDocument/2006/relationships/audio" Target="../media/media5.mp3"/><Relationship Id="rId19" Type="http://schemas.openxmlformats.org/officeDocument/2006/relationships/image" Target="../media/image4.emf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audio" Target="../media/media7.mp3"/><Relationship Id="rId22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12488" y="0"/>
            <a:ext cx="9144000" cy="457200"/>
          </a:xfrm>
          <a:prstGeom prst="rect">
            <a:avLst/>
          </a:prstGeom>
          <a:solidFill>
            <a:srgbClr val="0000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RÈGLEMENTS DU COLLÈGE – SCHOOL RULES</a:t>
            </a:r>
          </a:p>
        </p:txBody>
      </p:sp>
      <p:graphicFrame>
        <p:nvGraphicFramePr>
          <p:cNvPr id="7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699227"/>
              </p:ext>
            </p:extLst>
          </p:nvPr>
        </p:nvGraphicFramePr>
        <p:xfrm>
          <a:off x="23008" y="742834"/>
          <a:ext cx="9120992" cy="2639568"/>
        </p:xfrm>
        <a:graphic>
          <a:graphicData uri="http://schemas.openxmlformats.org/drawingml/2006/table">
            <a:tbl>
              <a:tblPr/>
              <a:tblGrid>
                <a:gridCol w="1756274"/>
                <a:gridCol w="1872208"/>
                <a:gridCol w="1872208"/>
                <a:gridCol w="1800200"/>
                <a:gridCol w="1820102"/>
              </a:tblGrid>
              <a:tr h="524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 SMOKING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 EATING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 TALKING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 TALKING ON MOBILE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</a:t>
                      </a:r>
                      <a:r>
                        <a:rPr lang="en-GB" sz="2000" dirty="0" err="1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recyclage</a:t>
                      </a:r>
                      <a:endParaRPr lang="en-GB" sz="2000" dirty="0"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43284" y="2844120"/>
            <a:ext cx="1782802" cy="1015663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 </a:t>
            </a:r>
            <a:r>
              <a:rPr lang="en-GB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fumez</a:t>
            </a:r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pas</a:t>
            </a:r>
          </a:p>
          <a:p>
            <a:pPr algn="ctr"/>
            <a:endParaRPr lang="en-GB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39518" y="2851104"/>
            <a:ext cx="1875512" cy="1015663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ne </a:t>
            </a:r>
            <a:r>
              <a:rPr lang="en-GB" sz="2000" dirty="0" err="1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mangez</a:t>
            </a: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pas</a:t>
            </a: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40576" y="2851743"/>
            <a:ext cx="1903004" cy="1015663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ne </a:t>
            </a:r>
            <a:r>
              <a:rPr lang="en-GB" sz="2000" dirty="0" err="1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bavardez</a:t>
            </a:r>
            <a:r>
              <a:rPr lang="en-GB" sz="2000" dirty="0" smtClean="0">
                <a:solidFill>
                  <a:srgbClr val="FFFF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pas</a:t>
            </a: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43580" y="2851743"/>
            <a:ext cx="1788240" cy="1015663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  <a:ea typeface="Times New Roman"/>
                <a:cs typeface="Arial" pitchFamily="34" charset="0"/>
              </a:rPr>
              <a:t>ne </a:t>
            </a:r>
            <a:r>
              <a:rPr lang="en-GB" sz="2000" dirty="0" err="1" smtClean="0">
                <a:solidFill>
                  <a:srgbClr val="FFFF00"/>
                </a:solidFill>
                <a:latin typeface="Arial" pitchFamily="34" charset="0"/>
                <a:ea typeface="Times New Roman"/>
                <a:cs typeface="Arial" pitchFamily="34" charset="0"/>
              </a:rPr>
              <a:t>parlez</a:t>
            </a: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  <a:ea typeface="Times New Roman"/>
                <a:cs typeface="Arial" pitchFamily="34" charset="0"/>
              </a:rPr>
              <a:t> pas</a:t>
            </a: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graphicFrame>
        <p:nvGraphicFramePr>
          <p:cNvPr id="20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197908"/>
              </p:ext>
            </p:extLst>
          </p:nvPr>
        </p:nvGraphicFramePr>
        <p:xfrm>
          <a:off x="-5966" y="3717032"/>
          <a:ext cx="9120992" cy="3287248"/>
        </p:xfrm>
        <a:graphic>
          <a:graphicData uri="http://schemas.openxmlformats.org/drawingml/2006/table">
            <a:tbl>
              <a:tblPr/>
              <a:tblGrid>
                <a:gridCol w="1756274"/>
                <a:gridCol w="1872208"/>
                <a:gridCol w="1872208"/>
                <a:gridCol w="1800200"/>
                <a:gridCol w="1820102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 WEARING JEWELLERY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 DRINKING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 WEARING MAKE-UP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15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39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</a:t>
                      </a:r>
                      <a:r>
                        <a:rPr lang="en-GB" sz="2000" dirty="0" err="1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recyclage</a:t>
                      </a:r>
                      <a:endParaRPr lang="en-GB" sz="2000" dirty="0"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-43284" y="6196110"/>
            <a:ext cx="1909814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 </a:t>
            </a:r>
            <a:r>
              <a:rPr lang="en-GB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portez</a:t>
            </a:r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pas de bijoux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87860" y="6179724"/>
            <a:ext cx="1882729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 </a:t>
            </a:r>
            <a:r>
              <a:rPr lang="en-GB" sz="2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buvez</a:t>
            </a:r>
            <a:r>
              <a:rPr lang="en-GB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pas</a:t>
            </a:r>
          </a:p>
          <a:p>
            <a:pPr algn="ctr">
              <a:spcAft>
                <a:spcPts val="0"/>
              </a:spcAft>
            </a:pPr>
            <a:endParaRPr lang="en-GB" sz="2000" dirty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46876" y="6172658"/>
            <a:ext cx="2123708" cy="707886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 </a:t>
            </a:r>
            <a:r>
              <a:rPr lang="en-GB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portez</a:t>
            </a:r>
            <a:r>
              <a:rPr lang="en-GB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pas de </a:t>
            </a:r>
          </a:p>
          <a:p>
            <a:r>
              <a:rPr lang="en-GB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maquillage</a:t>
            </a:r>
            <a:endParaRPr lang="en-GB" sz="2000" dirty="0" smtClean="0">
              <a:solidFill>
                <a:srgbClr val="FFFF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57835"/>
            <a:ext cx="6119813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156" y="4757835"/>
            <a:ext cx="6119813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19" y="4738785"/>
            <a:ext cx="6119813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24895"/>
            <a:ext cx="6119813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155" y="1424894"/>
            <a:ext cx="6119813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179" y="1432518"/>
            <a:ext cx="6119813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24895"/>
            <a:ext cx="6119813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ne bavardez pas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3"/>
          <a:stretch>
            <a:fillRect/>
          </a:stretch>
        </p:blipFill>
        <p:spPr>
          <a:xfrm>
            <a:off x="4475477" y="3481695"/>
            <a:ext cx="168070" cy="168070"/>
          </a:xfrm>
          <a:prstGeom prst="rect">
            <a:avLst/>
          </a:prstGeom>
        </p:spPr>
      </p:pic>
      <p:pic>
        <p:nvPicPr>
          <p:cNvPr id="3" name="ne fumez pas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3"/>
          <a:stretch>
            <a:fillRect/>
          </a:stretch>
        </p:blipFill>
        <p:spPr>
          <a:xfrm>
            <a:off x="619311" y="3360650"/>
            <a:ext cx="292312" cy="292312"/>
          </a:xfrm>
          <a:prstGeom prst="rect">
            <a:avLst/>
          </a:prstGeom>
        </p:spPr>
      </p:pic>
      <p:pic>
        <p:nvPicPr>
          <p:cNvPr id="5" name="ne mangez pas.mp3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3"/>
          <a:stretch>
            <a:fillRect/>
          </a:stretch>
        </p:blipFill>
        <p:spPr>
          <a:xfrm>
            <a:off x="2393938" y="3354406"/>
            <a:ext cx="304800" cy="304800"/>
          </a:xfrm>
          <a:prstGeom prst="rect">
            <a:avLst/>
          </a:prstGeom>
        </p:spPr>
      </p:pic>
      <p:pic>
        <p:nvPicPr>
          <p:cNvPr id="6" name="ne parlez pas.mp3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3"/>
          <a:stretch>
            <a:fillRect/>
          </a:stretch>
        </p:blipFill>
        <p:spPr>
          <a:xfrm>
            <a:off x="6227317" y="3278290"/>
            <a:ext cx="304800" cy="304800"/>
          </a:xfrm>
          <a:prstGeom prst="rect">
            <a:avLst/>
          </a:prstGeom>
        </p:spPr>
      </p:pic>
      <p:pic>
        <p:nvPicPr>
          <p:cNvPr id="9" name="ne portez pas de bijoux.mp3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3"/>
          <a:stretch>
            <a:fillRect/>
          </a:stretch>
        </p:blipFill>
        <p:spPr>
          <a:xfrm>
            <a:off x="1480645" y="6550052"/>
            <a:ext cx="353943" cy="353943"/>
          </a:xfrm>
          <a:prstGeom prst="rect">
            <a:avLst/>
          </a:prstGeom>
        </p:spPr>
      </p:pic>
      <p:pic>
        <p:nvPicPr>
          <p:cNvPr id="10" name="ne buvez pas.mp3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3"/>
          <a:stretch>
            <a:fillRect/>
          </a:stretch>
        </p:blipFill>
        <p:spPr>
          <a:xfrm>
            <a:off x="2565197" y="6506168"/>
            <a:ext cx="381849" cy="381849"/>
          </a:xfrm>
          <a:prstGeom prst="rect">
            <a:avLst/>
          </a:prstGeom>
        </p:spPr>
      </p:pic>
      <p:pic>
        <p:nvPicPr>
          <p:cNvPr id="11" name="maquillage.mp3">
            <a:hlinkClick r:id="" action="ppaction://media"/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3"/>
          <a:stretch>
            <a:fillRect/>
          </a:stretch>
        </p:blipFill>
        <p:spPr>
          <a:xfrm>
            <a:off x="5262592" y="6446035"/>
            <a:ext cx="280988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04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33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56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69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146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195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167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5" dur="2507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6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6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6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6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7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7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7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8" grpId="0" animBg="1"/>
      <p:bldP spid="15" grpId="0" animBg="1"/>
      <p:bldP spid="16" grpId="0" animBg="1"/>
      <p:bldP spid="18" grpId="0" animBg="1"/>
      <p:bldP spid="26" grpId="0" animBg="1"/>
      <p:bldP spid="27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4000" dirty="0" err="1" smtClean="0">
                <a:solidFill>
                  <a:srgbClr val="FFFF00"/>
                </a:solidFill>
                <a:latin typeface="Comic Sans MS" pitchFamily="66" charset="0"/>
              </a:rPr>
              <a:t>Qu’est-ce</a:t>
            </a:r>
            <a:r>
              <a:rPr lang="en-GB" sz="40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4000" dirty="0" err="1" smtClean="0">
                <a:solidFill>
                  <a:srgbClr val="FFFF00"/>
                </a:solidFill>
                <a:latin typeface="Comic Sans MS" pitchFamily="66" charset="0"/>
              </a:rPr>
              <a:t>qu’il</a:t>
            </a:r>
            <a:r>
              <a:rPr lang="en-GB" sz="40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4000" dirty="0" err="1" smtClean="0">
                <a:solidFill>
                  <a:srgbClr val="FFFF00"/>
                </a:solidFill>
                <a:latin typeface="Comic Sans MS" pitchFamily="66" charset="0"/>
              </a:rPr>
              <a:t>faut</a:t>
            </a:r>
            <a:r>
              <a:rPr lang="en-GB" sz="4000" dirty="0" smtClean="0">
                <a:solidFill>
                  <a:srgbClr val="FFFF00"/>
                </a:solidFill>
                <a:latin typeface="Comic Sans MS" pitchFamily="66" charset="0"/>
              </a:rPr>
              <a:t> faire au </a:t>
            </a:r>
            <a:r>
              <a:rPr lang="en-GB" sz="4000" dirty="0" err="1" smtClean="0">
                <a:solidFill>
                  <a:srgbClr val="FFFF00"/>
                </a:solidFill>
                <a:latin typeface="Comic Sans MS" pitchFamily="66" charset="0"/>
              </a:rPr>
              <a:t>collège</a:t>
            </a:r>
            <a:r>
              <a:rPr lang="en-GB" sz="4000" dirty="0" smtClean="0">
                <a:solidFill>
                  <a:srgbClr val="FFFF00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4581128"/>
            <a:ext cx="7016824" cy="936104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Give details about your school rules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228600" y="304800"/>
            <a:ext cx="4038600" cy="1447800"/>
          </a:xfrm>
          <a:prstGeom prst="wedgeRoundRectCallout">
            <a:avLst>
              <a:gd name="adj1" fmla="val 41551"/>
              <a:gd name="adj2" fmla="val 8092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/>
            <a:endParaRPr lang="en-GB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chemeClr val="accent2"/>
                </a:solidFill>
                <a:latin typeface="Comic Sans MS" pitchFamily="66" charset="0"/>
              </a:rPr>
              <a:t>What must you do in school?</a:t>
            </a:r>
            <a:endParaRPr lang="en-GB" sz="24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4343400" y="533400"/>
            <a:ext cx="4038600" cy="1447800"/>
          </a:xfrm>
          <a:prstGeom prst="wedgeRoundRectCallout">
            <a:avLst>
              <a:gd name="adj1" fmla="val -43829"/>
              <a:gd name="adj2" fmla="val 6951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algn="ctr"/>
            <a:r>
              <a:rPr lang="en-GB" sz="2400">
                <a:solidFill>
                  <a:schemeClr val="accent2"/>
                </a:solidFill>
                <a:latin typeface="Comic Sans MS" pitchFamily="66" charset="0"/>
              </a:rPr>
              <a:t>In English ?</a:t>
            </a:r>
          </a:p>
        </p:txBody>
      </p:sp>
    </p:spTree>
    <p:extLst>
      <p:ext uri="{BB962C8B-B14F-4D97-AF65-F5344CB8AC3E}">
        <p14:creationId xmlns:p14="http://schemas.microsoft.com/office/powerpoint/2010/main" val="4245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Au </a:t>
            </a:r>
            <a:r>
              <a:rPr lang="en-GB" sz="2400" dirty="0" err="1" smtClean="0">
                <a:solidFill>
                  <a:srgbClr val="FFFF00"/>
                </a:solidFill>
                <a:latin typeface="Comic Sans MS" pitchFamily="66" charset="0"/>
              </a:rPr>
              <a:t>collège</a:t>
            </a:r>
            <a:r>
              <a:rPr lang="en-GB" sz="2400" dirty="0" smtClean="0">
                <a:solidFill>
                  <a:srgbClr val="FFFF00"/>
                </a:solidFill>
                <a:latin typeface="Comic Sans MS" pitchFamily="66" charset="0"/>
              </a:rPr>
              <a:t>…..				</a:t>
            </a:r>
            <a:r>
              <a:rPr lang="en-GB" sz="24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At school…..</a:t>
            </a:r>
            <a:endParaRPr lang="en-GB" sz="2400" i="1" dirty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0" y="1584325"/>
            <a:ext cx="49530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GB" sz="2000" b="1" dirty="0" err="1" smtClean="0">
                <a:solidFill>
                  <a:srgbClr val="FFFF00"/>
                </a:solidFill>
                <a:latin typeface="Comic Sans MS" pitchFamily="66" charset="0"/>
              </a:rPr>
              <a:t>fumer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2.	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manger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3.	</a:t>
            </a:r>
            <a:r>
              <a:rPr lang="en-GB" sz="2000" b="1" dirty="0" err="1" smtClean="0">
                <a:solidFill>
                  <a:srgbClr val="FFFF00"/>
                </a:solidFill>
                <a:latin typeface="Comic Sans MS" pitchFamily="66" charset="0"/>
              </a:rPr>
              <a:t>bavarder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 startAt="4"/>
            </a:pP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porter de bijoux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 startAt="4"/>
            </a:pP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 startAt="4"/>
            </a:pPr>
            <a:r>
              <a:rPr lang="en-GB" sz="2000" b="1" dirty="0" err="1" smtClean="0">
                <a:solidFill>
                  <a:srgbClr val="FFFF00"/>
                </a:solidFill>
                <a:latin typeface="Comic Sans MS" pitchFamily="66" charset="0"/>
              </a:rPr>
              <a:t>boire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 startAt="4"/>
            </a:pP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 startAt="4"/>
            </a:pP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porter de </a:t>
            </a:r>
            <a:r>
              <a:rPr lang="en-GB" sz="2000" b="1" dirty="0" err="1" smtClean="0">
                <a:solidFill>
                  <a:srgbClr val="FFFF00"/>
                </a:solidFill>
                <a:latin typeface="Comic Sans MS" pitchFamily="66" charset="0"/>
              </a:rPr>
              <a:t>maquillage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0" y="8382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 dirty="0">
                <a:solidFill>
                  <a:srgbClr val="FFFF00"/>
                </a:solidFill>
                <a:latin typeface="Comic Sans MS" pitchFamily="66" charset="0"/>
              </a:rPr>
              <a:t>Il </a:t>
            </a:r>
            <a:r>
              <a:rPr lang="en-GB" sz="2400" b="1" dirty="0" smtClean="0">
                <a:solidFill>
                  <a:srgbClr val="FFFF00"/>
                </a:solidFill>
                <a:latin typeface="Comic Sans MS" pitchFamily="66" charset="0"/>
              </a:rPr>
              <a:t>ne </a:t>
            </a:r>
            <a:r>
              <a:rPr lang="en-GB" sz="2400" b="1" dirty="0" err="1" smtClean="0">
                <a:solidFill>
                  <a:srgbClr val="FFFF00"/>
                </a:solidFill>
                <a:latin typeface="Comic Sans MS" pitchFamily="66" charset="0"/>
              </a:rPr>
              <a:t>faut</a:t>
            </a:r>
            <a:r>
              <a:rPr lang="en-GB" sz="2400" b="1" dirty="0" smtClean="0">
                <a:solidFill>
                  <a:srgbClr val="FFFF00"/>
                </a:solidFill>
                <a:latin typeface="Comic Sans MS" pitchFamily="66" charset="0"/>
              </a:rPr>
              <a:t> pas </a:t>
            </a:r>
            <a:r>
              <a:rPr lang="en-GB" sz="2400" b="1" dirty="0">
                <a:solidFill>
                  <a:srgbClr val="FFFF00"/>
                </a:solidFill>
                <a:latin typeface="Comic Sans MS" pitchFamily="66" charset="0"/>
              </a:rPr>
              <a:t>…………</a:t>
            </a: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4724400" y="1584325"/>
            <a:ext cx="4267200" cy="542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92D050"/>
                </a:solidFill>
                <a:latin typeface="Comic Sans MS" pitchFamily="66" charset="0"/>
              </a:rPr>
              <a:t>a.	</a:t>
            </a:r>
            <a:r>
              <a:rPr lang="en-GB" sz="2000" b="1" dirty="0" smtClean="0">
                <a:solidFill>
                  <a:srgbClr val="92D050"/>
                </a:solidFill>
                <a:latin typeface="Comic Sans MS" pitchFamily="66" charset="0"/>
              </a:rPr>
              <a:t>wear jewellery</a:t>
            </a:r>
            <a:endParaRPr lang="en-GB" sz="2000" b="1" dirty="0">
              <a:solidFill>
                <a:srgbClr val="92D05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GB" sz="2000" b="1" dirty="0">
              <a:solidFill>
                <a:srgbClr val="92D05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92D050"/>
                </a:solidFill>
                <a:latin typeface="Comic Sans MS" pitchFamily="66" charset="0"/>
              </a:rPr>
              <a:t>b.	</a:t>
            </a:r>
            <a:r>
              <a:rPr lang="en-GB" sz="2000" b="1" dirty="0" smtClean="0">
                <a:solidFill>
                  <a:srgbClr val="92D050"/>
                </a:solidFill>
                <a:latin typeface="Comic Sans MS" pitchFamily="66" charset="0"/>
              </a:rPr>
              <a:t>wear make-up</a:t>
            </a:r>
            <a:endParaRPr lang="en-GB" sz="2000" b="1" dirty="0">
              <a:solidFill>
                <a:srgbClr val="92D05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GB" sz="2000" b="1" dirty="0">
              <a:solidFill>
                <a:srgbClr val="92D05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92D050"/>
                </a:solidFill>
                <a:latin typeface="Comic Sans MS" pitchFamily="66" charset="0"/>
              </a:rPr>
              <a:t>c.	</a:t>
            </a:r>
            <a:r>
              <a:rPr lang="en-GB" sz="2000" b="1" dirty="0" smtClean="0">
                <a:solidFill>
                  <a:srgbClr val="92D050"/>
                </a:solidFill>
                <a:latin typeface="Comic Sans MS" pitchFamily="66" charset="0"/>
              </a:rPr>
              <a:t>smoke</a:t>
            </a:r>
            <a:endParaRPr lang="en-GB" sz="2000" b="1" dirty="0">
              <a:solidFill>
                <a:srgbClr val="92D05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GB" sz="2000" b="1" dirty="0">
              <a:solidFill>
                <a:srgbClr val="92D05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92D050"/>
                </a:solidFill>
                <a:latin typeface="Comic Sans MS" pitchFamily="66" charset="0"/>
              </a:rPr>
              <a:t>d.	</a:t>
            </a:r>
            <a:r>
              <a:rPr lang="en-GB" sz="2000" b="1" dirty="0" smtClean="0">
                <a:solidFill>
                  <a:srgbClr val="92D050"/>
                </a:solidFill>
                <a:latin typeface="Comic Sans MS" pitchFamily="66" charset="0"/>
              </a:rPr>
              <a:t>drink</a:t>
            </a:r>
            <a:endParaRPr lang="en-GB" sz="2000" b="1" dirty="0">
              <a:solidFill>
                <a:srgbClr val="92D05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GB" sz="2000" b="1" dirty="0">
              <a:solidFill>
                <a:srgbClr val="92D05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92D050"/>
                </a:solidFill>
                <a:latin typeface="Comic Sans MS" pitchFamily="66" charset="0"/>
              </a:rPr>
              <a:t>e.	</a:t>
            </a:r>
            <a:r>
              <a:rPr lang="en-GB" sz="2000" b="1" dirty="0" smtClean="0">
                <a:solidFill>
                  <a:srgbClr val="92D050"/>
                </a:solidFill>
                <a:latin typeface="Comic Sans MS" pitchFamily="66" charset="0"/>
              </a:rPr>
              <a:t>eat</a:t>
            </a:r>
            <a:endParaRPr lang="en-GB" sz="2000" b="1" dirty="0">
              <a:solidFill>
                <a:srgbClr val="92D05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GB" sz="2000" b="1" dirty="0">
              <a:solidFill>
                <a:srgbClr val="92D05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92D050"/>
                </a:solidFill>
                <a:latin typeface="Comic Sans MS" pitchFamily="66" charset="0"/>
              </a:rPr>
              <a:t>f.	</a:t>
            </a:r>
            <a:r>
              <a:rPr lang="en-GB" sz="2000" b="1" dirty="0" smtClean="0">
                <a:solidFill>
                  <a:srgbClr val="92D050"/>
                </a:solidFill>
                <a:latin typeface="Comic Sans MS" pitchFamily="66" charset="0"/>
              </a:rPr>
              <a:t>chat</a:t>
            </a:r>
            <a:endParaRPr lang="en-GB" sz="2000" b="1" dirty="0">
              <a:solidFill>
                <a:srgbClr val="92D05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n-GB" sz="2000" b="1" dirty="0">
              <a:solidFill>
                <a:srgbClr val="92D050"/>
              </a:solidFill>
              <a:latin typeface="Comic Sans MS" pitchFamily="66" charset="0"/>
            </a:endParaRP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4724400" y="9144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You must not…………</a:t>
            </a:r>
            <a:endParaRPr lang="en-GB" sz="2400" b="1" i="1" dirty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23486" y="6858000"/>
            <a:ext cx="9144000" cy="5867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GB" sz="3600" b="1">
                <a:solidFill>
                  <a:srgbClr val="009900"/>
                </a:solidFill>
                <a:latin typeface="Comic Sans MS" pitchFamily="66" charset="0"/>
              </a:rPr>
              <a:t>Match up the numbers </a:t>
            </a:r>
          </a:p>
          <a:p>
            <a:pPr algn="ctr"/>
            <a:r>
              <a:rPr lang="en-GB" sz="3600" b="1">
                <a:solidFill>
                  <a:srgbClr val="009900"/>
                </a:solidFill>
                <a:latin typeface="Comic Sans MS" pitchFamily="66" charset="0"/>
              </a:rPr>
              <a:t>to the correct letters.</a:t>
            </a:r>
          </a:p>
          <a:p>
            <a:pPr algn="ctr"/>
            <a:r>
              <a:rPr lang="en-GB" sz="3600" b="1">
                <a:solidFill>
                  <a:srgbClr val="009900"/>
                </a:solidFill>
                <a:latin typeface="Comic Sans MS" pitchFamily="66" charset="0"/>
              </a:rPr>
              <a:t>Click to check your answers.</a:t>
            </a:r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4729225" y="5991483"/>
            <a:ext cx="4267200" cy="60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b. 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wear make-up</a:t>
            </a:r>
            <a:endParaRPr lang="en-GB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4713425" y="5157192"/>
            <a:ext cx="4267200" cy="60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d. 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drink</a:t>
            </a:r>
            <a:endParaRPr lang="en-GB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4729225" y="4283981"/>
            <a:ext cx="4267200" cy="60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a. 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wear jewellery</a:t>
            </a:r>
            <a:endParaRPr lang="en-GB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4729225" y="3294743"/>
            <a:ext cx="4267200" cy="60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f. 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chat</a:t>
            </a:r>
            <a:endParaRPr lang="en-GB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4713425" y="1528536"/>
            <a:ext cx="4267200" cy="60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c. 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smoke</a:t>
            </a:r>
            <a:endParaRPr lang="en-GB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4728503" y="2387104"/>
            <a:ext cx="4267200" cy="60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e. </a:t>
            </a:r>
            <a:r>
              <a:rPr lang="en-GB" sz="2000" dirty="0" smtClean="0">
                <a:solidFill>
                  <a:srgbClr val="FF0000"/>
                </a:solidFill>
                <a:latin typeface="Comic Sans MS" pitchFamily="66" charset="0"/>
              </a:rPr>
              <a:t>eat</a:t>
            </a:r>
            <a:endParaRPr lang="en-GB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97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nimBg="1"/>
      <p:bldP spid="6155" grpId="1" animBg="1"/>
      <p:bldP spid="6176" grpId="0" animBg="1"/>
      <p:bldP spid="6177" grpId="0" animBg="1"/>
      <p:bldP spid="6178" grpId="0" animBg="1"/>
      <p:bldP spid="6179" grpId="0" animBg="1"/>
      <p:bldP spid="6180" grpId="0" animBg="1"/>
      <p:bldP spid="61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470025"/>
          </a:xfrm>
          <a:prstGeom prst="rect">
            <a:avLst/>
          </a:prstGeom>
          <a:solidFill>
            <a:srgbClr val="FFFF00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400" b="1" dirty="0" smtClean="0">
                <a:solidFill>
                  <a:schemeClr val="accent2"/>
                </a:solidFill>
                <a:latin typeface="Comic Sans MS" pitchFamily="66" charset="0"/>
              </a:rPr>
              <a:t>Au </a:t>
            </a:r>
            <a:r>
              <a:rPr lang="en-GB" sz="4400" b="1" dirty="0" err="1" smtClean="0">
                <a:solidFill>
                  <a:schemeClr val="accent2"/>
                </a:solidFill>
                <a:latin typeface="Comic Sans MS" pitchFamily="66" charset="0"/>
              </a:rPr>
              <a:t>collège</a:t>
            </a:r>
            <a:endParaRPr lang="en-GB" sz="4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3400" y="34290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 dirty="0">
                <a:solidFill>
                  <a:srgbClr val="00B0F0"/>
                </a:solidFill>
                <a:latin typeface="Comic Sans MS" pitchFamily="66" charset="0"/>
              </a:rPr>
              <a:t>Il </a:t>
            </a:r>
            <a:r>
              <a:rPr lang="en-GB" sz="3200" b="1" dirty="0" err="1">
                <a:solidFill>
                  <a:srgbClr val="00B0F0"/>
                </a:solidFill>
                <a:latin typeface="Comic Sans MS" pitchFamily="66" charset="0"/>
              </a:rPr>
              <a:t>faut</a:t>
            </a:r>
            <a:r>
              <a:rPr lang="en-GB" sz="3200" b="1" dirty="0">
                <a:solidFill>
                  <a:srgbClr val="00B0F0"/>
                </a:solidFill>
                <a:latin typeface="Comic Sans MS" pitchFamily="66" charset="0"/>
              </a:rPr>
              <a:t>				It is necessary    					you must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3400" y="5364163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 dirty="0">
                <a:solidFill>
                  <a:srgbClr val="00B0F0"/>
                </a:solidFill>
                <a:latin typeface="Comic Sans MS" pitchFamily="66" charset="0"/>
              </a:rPr>
              <a:t>Il </a:t>
            </a:r>
            <a:r>
              <a:rPr lang="en-GB" sz="3200" b="1" u="sng" dirty="0">
                <a:solidFill>
                  <a:srgbClr val="FF0000"/>
                </a:solidFill>
                <a:latin typeface="Comic Sans MS" pitchFamily="66" charset="0"/>
              </a:rPr>
              <a:t>ne</a:t>
            </a:r>
            <a:r>
              <a:rPr lang="en-GB" sz="32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GB" sz="3200" b="1" dirty="0" err="1">
                <a:solidFill>
                  <a:srgbClr val="00B0F0"/>
                </a:solidFill>
                <a:latin typeface="Comic Sans MS" pitchFamily="66" charset="0"/>
              </a:rPr>
              <a:t>faut</a:t>
            </a:r>
            <a:r>
              <a:rPr lang="en-GB" sz="32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GB" sz="3200" b="1" u="sng" dirty="0">
                <a:solidFill>
                  <a:srgbClr val="FF0000"/>
                </a:solidFill>
                <a:latin typeface="Comic Sans MS" pitchFamily="66" charset="0"/>
              </a:rPr>
              <a:t>pas</a:t>
            </a:r>
            <a:r>
              <a:rPr lang="en-GB" sz="3200" b="1" dirty="0">
                <a:solidFill>
                  <a:srgbClr val="00B0F0"/>
                </a:solidFill>
                <a:latin typeface="Comic Sans MS" pitchFamily="66" charset="0"/>
              </a:rPr>
              <a:t>		It is </a:t>
            </a:r>
            <a:r>
              <a:rPr lang="en-GB" sz="3200" b="1" u="sng" dirty="0">
                <a:solidFill>
                  <a:srgbClr val="FF0000"/>
                </a:solidFill>
                <a:latin typeface="Comic Sans MS" pitchFamily="66" charset="0"/>
              </a:rPr>
              <a:t>not</a:t>
            </a:r>
            <a:r>
              <a:rPr lang="en-GB" sz="3200" b="1" dirty="0">
                <a:solidFill>
                  <a:srgbClr val="00B0F0"/>
                </a:solidFill>
                <a:latin typeface="Comic Sans MS" pitchFamily="66" charset="0"/>
              </a:rPr>
              <a:t> necessary 					you must </a:t>
            </a:r>
            <a:r>
              <a:rPr lang="en-GB" sz="3200" b="1" u="sng" dirty="0">
                <a:solidFill>
                  <a:srgbClr val="FF0000"/>
                </a:solidFill>
                <a:latin typeface="Comic Sans MS" pitchFamily="66" charset="0"/>
              </a:rPr>
              <a:t>not</a:t>
            </a:r>
            <a:r>
              <a:rPr lang="en-GB" sz="3200" b="1" dirty="0">
                <a:solidFill>
                  <a:srgbClr val="00B0F0"/>
                </a:solidFill>
                <a:latin typeface="Comic Sans MS" pitchFamily="66" charset="0"/>
              </a:rPr>
              <a:t> 	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85800" y="2133600"/>
            <a:ext cx="777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To understand </a:t>
            </a:r>
            <a:r>
              <a:rPr lang="en-GB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school rules, </a:t>
            </a:r>
            <a:r>
              <a:rPr lang="en-GB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you will need two key structures: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81000" y="46482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What would you do to make this sentence negative ?</a:t>
            </a:r>
          </a:p>
        </p:txBody>
      </p:sp>
    </p:spTree>
    <p:extLst>
      <p:ext uri="{BB962C8B-B14F-4D97-AF65-F5344CB8AC3E}">
        <p14:creationId xmlns:p14="http://schemas.microsoft.com/office/powerpoint/2010/main" val="286712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>
                <a:solidFill>
                  <a:srgbClr val="FFFF00"/>
                </a:solidFill>
                <a:latin typeface="Comic Sans MS" pitchFamily="66" charset="0"/>
              </a:rPr>
              <a:t>Consider your earlier examples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14400" y="17526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dirty="0">
                <a:solidFill>
                  <a:srgbClr val="FFFF00"/>
                </a:solidFill>
                <a:latin typeface="Comic Sans MS" pitchFamily="66" charset="0"/>
              </a:rPr>
              <a:t>Remember, the infinitive ends in –ER, -IR or -RE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Comic Sans MS" pitchFamily="66" charset="0"/>
              </a:rPr>
              <a:t>So how would you say…………..?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914400" y="8382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‘Il faut’ &amp; ‘il ne faut pas’ are followed by what ?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914400" y="12954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 dirty="0">
                <a:solidFill>
                  <a:srgbClr val="00B0F0"/>
                </a:solidFill>
                <a:latin typeface="Comic Sans MS" pitchFamily="66" charset="0"/>
              </a:rPr>
              <a:t>AN INFINITIVE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2514600" y="2247900"/>
            <a:ext cx="41148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GB">
                <a:solidFill>
                  <a:srgbClr val="FF0000"/>
                </a:solidFill>
              </a:rPr>
              <a:t>CLICK TO CHECK YOUR ANSWERS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152400" y="3048000"/>
            <a:ext cx="8610600" cy="3810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/>
          <a:lstStyle/>
          <a:p>
            <a:pPr marL="342900" indent="-342900">
              <a:buFontTx/>
              <a:buAutoNum type="arabicPeriod"/>
            </a:pPr>
            <a:r>
              <a:rPr lang="en-GB" sz="2000" dirty="0">
                <a:solidFill>
                  <a:schemeClr val="accent3"/>
                </a:solidFill>
                <a:latin typeface="Comic Sans MS" pitchFamily="66" charset="0"/>
              </a:rPr>
              <a:t>You must </a:t>
            </a:r>
            <a:r>
              <a:rPr lang="en-GB" sz="2000" dirty="0" smtClean="0">
                <a:solidFill>
                  <a:schemeClr val="accent3"/>
                </a:solidFill>
                <a:latin typeface="Comic Sans MS" pitchFamily="66" charset="0"/>
              </a:rPr>
              <a:t>bring a pen</a:t>
            </a:r>
            <a:endParaRPr lang="en-GB" sz="2000" dirty="0">
              <a:solidFill>
                <a:schemeClr val="accent3"/>
              </a:solidFill>
              <a:latin typeface="Comic Sans MS" pitchFamily="66" charset="0"/>
            </a:endParaRPr>
          </a:p>
          <a:p>
            <a:pPr marL="342900" indent="-342900">
              <a:buFontTx/>
              <a:buAutoNum type="arabicPeriod"/>
            </a:pPr>
            <a:endParaRPr lang="en-GB" sz="2000" dirty="0">
              <a:solidFill>
                <a:schemeClr val="accent3"/>
              </a:solidFill>
              <a:latin typeface="Comic Sans MS" pitchFamily="66" charset="0"/>
            </a:endParaRPr>
          </a:p>
          <a:p>
            <a:pPr marL="342900" indent="-342900">
              <a:buFontTx/>
              <a:buAutoNum type="arabicPeriod"/>
            </a:pPr>
            <a:r>
              <a:rPr lang="en-GB" sz="2000" dirty="0">
                <a:solidFill>
                  <a:schemeClr val="accent3"/>
                </a:solidFill>
                <a:latin typeface="Comic Sans MS" pitchFamily="66" charset="0"/>
              </a:rPr>
              <a:t>You must not </a:t>
            </a:r>
            <a:r>
              <a:rPr lang="en-GB" sz="2000" dirty="0" smtClean="0">
                <a:solidFill>
                  <a:schemeClr val="accent3"/>
                </a:solidFill>
                <a:latin typeface="Comic Sans MS" pitchFamily="66" charset="0"/>
              </a:rPr>
              <a:t>smoke</a:t>
            </a:r>
            <a:endParaRPr lang="en-GB" sz="2000" dirty="0">
              <a:solidFill>
                <a:schemeClr val="accent3"/>
              </a:solidFill>
              <a:latin typeface="Comic Sans MS" pitchFamily="66" charset="0"/>
            </a:endParaRPr>
          </a:p>
          <a:p>
            <a:pPr marL="342900" indent="-342900">
              <a:buFontTx/>
              <a:buAutoNum type="arabicPeriod"/>
            </a:pPr>
            <a:endParaRPr lang="en-GB" sz="2000" dirty="0">
              <a:solidFill>
                <a:schemeClr val="accent3"/>
              </a:solidFill>
              <a:latin typeface="Comic Sans MS" pitchFamily="66" charset="0"/>
            </a:endParaRPr>
          </a:p>
          <a:p>
            <a:pPr marL="342900" indent="-342900">
              <a:buFontTx/>
              <a:buAutoNum type="arabicPeriod"/>
            </a:pPr>
            <a:r>
              <a:rPr lang="en-GB" sz="2000" dirty="0">
                <a:solidFill>
                  <a:schemeClr val="accent3"/>
                </a:solidFill>
                <a:latin typeface="Comic Sans MS" pitchFamily="66" charset="0"/>
              </a:rPr>
              <a:t>It is necessary to </a:t>
            </a:r>
            <a:r>
              <a:rPr lang="en-GB" sz="2000" dirty="0" smtClean="0">
                <a:solidFill>
                  <a:schemeClr val="accent3"/>
                </a:solidFill>
                <a:latin typeface="Comic Sans MS" pitchFamily="66" charset="0"/>
              </a:rPr>
              <a:t>work hard</a:t>
            </a:r>
            <a:endParaRPr lang="en-GB" sz="2000" dirty="0">
              <a:solidFill>
                <a:schemeClr val="accent3"/>
              </a:solidFill>
              <a:latin typeface="Comic Sans MS" pitchFamily="66" charset="0"/>
            </a:endParaRPr>
          </a:p>
          <a:p>
            <a:pPr marL="342900" indent="-342900">
              <a:buFontTx/>
              <a:buAutoNum type="arabicPeriod"/>
            </a:pPr>
            <a:endParaRPr lang="en-GB" sz="2000" dirty="0">
              <a:solidFill>
                <a:schemeClr val="accent3"/>
              </a:solidFill>
              <a:latin typeface="Comic Sans MS" pitchFamily="66" charset="0"/>
            </a:endParaRPr>
          </a:p>
          <a:p>
            <a:pPr marL="342900" indent="-342900">
              <a:buFontTx/>
              <a:buAutoNum type="arabicPeriod"/>
            </a:pPr>
            <a:r>
              <a:rPr lang="en-GB" sz="2000" dirty="0">
                <a:solidFill>
                  <a:schemeClr val="accent3"/>
                </a:solidFill>
                <a:latin typeface="Comic Sans MS" pitchFamily="66" charset="0"/>
              </a:rPr>
              <a:t>You must not </a:t>
            </a:r>
            <a:r>
              <a:rPr lang="en-GB" sz="2000" dirty="0" smtClean="0">
                <a:solidFill>
                  <a:schemeClr val="accent3"/>
                </a:solidFill>
                <a:latin typeface="Comic Sans MS" pitchFamily="66" charset="0"/>
              </a:rPr>
              <a:t>wear make-up</a:t>
            </a:r>
          </a:p>
          <a:p>
            <a:pPr marL="342900" indent="-342900">
              <a:buFontTx/>
              <a:buAutoNum type="arabicPeriod"/>
            </a:pPr>
            <a:endParaRPr lang="en-GB" sz="2000" dirty="0">
              <a:solidFill>
                <a:schemeClr val="accent3"/>
              </a:solidFill>
              <a:latin typeface="Comic Sans MS" pitchFamily="66" charset="0"/>
            </a:endParaRPr>
          </a:p>
          <a:p>
            <a:pPr marL="342900" indent="-342900">
              <a:buFontTx/>
              <a:buAutoNum type="arabicPeriod"/>
            </a:pPr>
            <a:r>
              <a:rPr lang="en-GB" sz="2000" dirty="0">
                <a:solidFill>
                  <a:schemeClr val="accent3"/>
                </a:solidFill>
                <a:latin typeface="Comic Sans MS" pitchFamily="66" charset="0"/>
              </a:rPr>
              <a:t>It is not necessary to </a:t>
            </a:r>
            <a:r>
              <a:rPr lang="en-GB" sz="2000" dirty="0" smtClean="0">
                <a:solidFill>
                  <a:schemeClr val="accent3"/>
                </a:solidFill>
                <a:latin typeface="Comic Sans MS" pitchFamily="66" charset="0"/>
              </a:rPr>
              <a:t>wear </a:t>
            </a:r>
          </a:p>
          <a:p>
            <a:r>
              <a:rPr lang="en-GB" sz="2000" dirty="0"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en-GB" sz="2000" dirty="0" smtClean="0">
                <a:solidFill>
                  <a:schemeClr val="accent3"/>
                </a:solidFill>
                <a:latin typeface="Comic Sans MS" pitchFamily="66" charset="0"/>
              </a:rPr>
              <a:t>    jewellery</a:t>
            </a:r>
          </a:p>
          <a:p>
            <a:endParaRPr lang="en-GB" sz="2000" dirty="0">
              <a:solidFill>
                <a:schemeClr val="accent3"/>
              </a:solidFill>
              <a:latin typeface="Comic Sans MS" pitchFamily="66" charset="0"/>
            </a:endParaRPr>
          </a:p>
          <a:p>
            <a:r>
              <a:rPr lang="en-GB" sz="2000" dirty="0" smtClean="0">
                <a:solidFill>
                  <a:schemeClr val="accent3"/>
                </a:solidFill>
                <a:latin typeface="Comic Sans MS" pitchFamily="66" charset="0"/>
              </a:rPr>
              <a:t>6.  You </a:t>
            </a:r>
            <a:r>
              <a:rPr lang="en-GB" sz="2000" dirty="0">
                <a:solidFill>
                  <a:schemeClr val="accent3"/>
                </a:solidFill>
                <a:latin typeface="Comic Sans MS" pitchFamily="66" charset="0"/>
              </a:rPr>
              <a:t>must recycle cans</a:t>
            </a: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4381500" y="3048000"/>
            <a:ext cx="4654996" cy="3810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342900" indent="-342900">
              <a:buFontTx/>
              <a:buAutoNum type="arabicPeriod"/>
            </a:pPr>
            <a:r>
              <a:rPr lang="en-GB" sz="2000" u="sng" dirty="0">
                <a:solidFill>
                  <a:srgbClr val="009900"/>
                </a:solidFill>
                <a:latin typeface="Comic Sans MS" pitchFamily="66" charset="0"/>
              </a:rPr>
              <a:t>Il </a:t>
            </a:r>
            <a:r>
              <a:rPr lang="en-GB" sz="2000" u="sng" dirty="0" err="1">
                <a:solidFill>
                  <a:srgbClr val="009900"/>
                </a:solidFill>
                <a:latin typeface="Comic Sans MS" pitchFamily="66" charset="0"/>
              </a:rPr>
              <a:t>faut</a:t>
            </a:r>
            <a:r>
              <a:rPr lang="en-GB" sz="2000" dirty="0">
                <a:solidFill>
                  <a:srgbClr val="009900"/>
                </a:solidFill>
                <a:latin typeface="Comic Sans MS" pitchFamily="66" charset="0"/>
              </a:rPr>
              <a:t> </a:t>
            </a:r>
            <a:r>
              <a:rPr lang="en-GB" sz="2000" i="1" dirty="0" err="1" smtClean="0">
                <a:solidFill>
                  <a:srgbClr val="009900"/>
                </a:solidFill>
                <a:latin typeface="Comic Sans MS" pitchFamily="66" charset="0"/>
              </a:rPr>
              <a:t>apporter</a:t>
            </a:r>
            <a:r>
              <a:rPr lang="en-GB" sz="2000" dirty="0" smtClean="0">
                <a:solidFill>
                  <a:srgbClr val="009900"/>
                </a:solidFill>
                <a:latin typeface="Comic Sans MS" pitchFamily="66" charset="0"/>
              </a:rPr>
              <a:t> un </a:t>
            </a:r>
            <a:r>
              <a:rPr lang="en-GB" sz="2000" dirty="0" err="1" smtClean="0">
                <a:solidFill>
                  <a:srgbClr val="009900"/>
                </a:solidFill>
                <a:latin typeface="Comic Sans MS" pitchFamily="66" charset="0"/>
              </a:rPr>
              <a:t>stylo</a:t>
            </a:r>
            <a:endParaRPr lang="en-GB" sz="2000" dirty="0">
              <a:solidFill>
                <a:srgbClr val="009900"/>
              </a:solidFill>
              <a:latin typeface="Comic Sans MS" pitchFamily="66" charset="0"/>
            </a:endParaRPr>
          </a:p>
          <a:p>
            <a:pPr marL="342900" indent="-342900">
              <a:buFontTx/>
              <a:buAutoNum type="arabicPeriod"/>
            </a:pPr>
            <a:endParaRPr lang="en-GB" sz="2000" dirty="0">
              <a:solidFill>
                <a:srgbClr val="009900"/>
              </a:solidFill>
              <a:latin typeface="Comic Sans MS" pitchFamily="66" charset="0"/>
            </a:endParaRPr>
          </a:p>
          <a:p>
            <a:pPr marL="342900" indent="-342900">
              <a:buFontTx/>
              <a:buAutoNum type="arabicPeriod"/>
            </a:pPr>
            <a:r>
              <a:rPr lang="en-GB" sz="2000" u="sng" dirty="0">
                <a:solidFill>
                  <a:srgbClr val="009900"/>
                </a:solidFill>
                <a:latin typeface="Comic Sans MS" pitchFamily="66" charset="0"/>
              </a:rPr>
              <a:t>Il ne </a:t>
            </a:r>
            <a:r>
              <a:rPr lang="en-GB" sz="2000" u="sng" dirty="0" err="1">
                <a:solidFill>
                  <a:srgbClr val="009900"/>
                </a:solidFill>
                <a:latin typeface="Comic Sans MS" pitchFamily="66" charset="0"/>
              </a:rPr>
              <a:t>faut</a:t>
            </a:r>
            <a:r>
              <a:rPr lang="en-GB" sz="2000" u="sng" dirty="0">
                <a:solidFill>
                  <a:srgbClr val="009900"/>
                </a:solidFill>
                <a:latin typeface="Comic Sans MS" pitchFamily="66" charset="0"/>
              </a:rPr>
              <a:t> pas</a:t>
            </a:r>
            <a:r>
              <a:rPr lang="en-GB" sz="2000" dirty="0">
                <a:solidFill>
                  <a:srgbClr val="009900"/>
                </a:solidFill>
                <a:latin typeface="Comic Sans MS" pitchFamily="66" charset="0"/>
              </a:rPr>
              <a:t> </a:t>
            </a:r>
            <a:r>
              <a:rPr lang="en-GB" sz="2000" i="1" dirty="0" err="1" smtClean="0">
                <a:solidFill>
                  <a:srgbClr val="009900"/>
                </a:solidFill>
                <a:latin typeface="Comic Sans MS" pitchFamily="66" charset="0"/>
              </a:rPr>
              <a:t>fumer</a:t>
            </a:r>
            <a:endParaRPr lang="en-GB" sz="2000" dirty="0">
              <a:solidFill>
                <a:srgbClr val="009900"/>
              </a:solidFill>
              <a:latin typeface="Comic Sans MS" pitchFamily="66" charset="0"/>
            </a:endParaRPr>
          </a:p>
          <a:p>
            <a:pPr marL="342900" indent="-342900">
              <a:buFontTx/>
              <a:buAutoNum type="arabicPeriod"/>
            </a:pPr>
            <a:endParaRPr lang="en-GB" sz="2000" dirty="0">
              <a:solidFill>
                <a:srgbClr val="009900"/>
              </a:solidFill>
              <a:latin typeface="Comic Sans MS" pitchFamily="66" charset="0"/>
            </a:endParaRPr>
          </a:p>
          <a:p>
            <a:pPr marL="342900" indent="-342900">
              <a:buFontTx/>
              <a:buAutoNum type="arabicPeriod"/>
            </a:pPr>
            <a:r>
              <a:rPr lang="en-GB" sz="2000" u="sng" dirty="0">
                <a:solidFill>
                  <a:srgbClr val="009900"/>
                </a:solidFill>
                <a:latin typeface="Comic Sans MS" pitchFamily="66" charset="0"/>
              </a:rPr>
              <a:t>Il </a:t>
            </a:r>
            <a:r>
              <a:rPr lang="en-GB" sz="2000" u="sng" dirty="0" err="1">
                <a:solidFill>
                  <a:srgbClr val="009900"/>
                </a:solidFill>
                <a:latin typeface="Comic Sans MS" pitchFamily="66" charset="0"/>
              </a:rPr>
              <a:t>faut</a:t>
            </a:r>
            <a:r>
              <a:rPr lang="en-GB" sz="2000" dirty="0">
                <a:solidFill>
                  <a:srgbClr val="009900"/>
                </a:solidFill>
                <a:latin typeface="Comic Sans MS" pitchFamily="66" charset="0"/>
              </a:rPr>
              <a:t> </a:t>
            </a:r>
            <a:r>
              <a:rPr lang="en-GB" sz="2000" i="1" dirty="0" err="1" smtClean="0">
                <a:solidFill>
                  <a:srgbClr val="009900"/>
                </a:solidFill>
                <a:latin typeface="Comic Sans MS" pitchFamily="66" charset="0"/>
              </a:rPr>
              <a:t>travailler</a:t>
            </a:r>
            <a:r>
              <a:rPr lang="en-GB" sz="2000" i="1" dirty="0" smtClean="0">
                <a:solidFill>
                  <a:srgbClr val="009900"/>
                </a:solidFill>
                <a:latin typeface="Comic Sans MS" pitchFamily="66" charset="0"/>
              </a:rPr>
              <a:t> </a:t>
            </a:r>
            <a:r>
              <a:rPr lang="en-GB" sz="2000" dirty="0" err="1" smtClean="0">
                <a:solidFill>
                  <a:srgbClr val="009900"/>
                </a:solidFill>
                <a:latin typeface="Comic Sans MS" pitchFamily="66" charset="0"/>
              </a:rPr>
              <a:t>dur</a:t>
            </a:r>
            <a:endParaRPr lang="en-GB" sz="2000" dirty="0" smtClean="0">
              <a:solidFill>
                <a:srgbClr val="009900"/>
              </a:solidFill>
              <a:latin typeface="Comic Sans MS" pitchFamily="66" charset="0"/>
            </a:endParaRPr>
          </a:p>
          <a:p>
            <a:endParaRPr lang="en-GB" sz="2000" dirty="0">
              <a:solidFill>
                <a:srgbClr val="009900"/>
              </a:solidFill>
              <a:latin typeface="Comic Sans MS" pitchFamily="66" charset="0"/>
            </a:endParaRPr>
          </a:p>
          <a:p>
            <a:pPr marL="342900" indent="-342900">
              <a:buFontTx/>
              <a:buAutoNum type="arabicPeriod"/>
            </a:pPr>
            <a:r>
              <a:rPr lang="en-GB" sz="2000" u="sng" dirty="0">
                <a:solidFill>
                  <a:srgbClr val="009900"/>
                </a:solidFill>
                <a:latin typeface="Comic Sans MS" pitchFamily="66" charset="0"/>
              </a:rPr>
              <a:t>Il ne </a:t>
            </a:r>
            <a:r>
              <a:rPr lang="en-GB" sz="2000" u="sng" dirty="0" err="1">
                <a:solidFill>
                  <a:srgbClr val="009900"/>
                </a:solidFill>
                <a:latin typeface="Comic Sans MS" pitchFamily="66" charset="0"/>
              </a:rPr>
              <a:t>faut</a:t>
            </a:r>
            <a:r>
              <a:rPr lang="en-GB" sz="2000" u="sng" dirty="0">
                <a:solidFill>
                  <a:srgbClr val="009900"/>
                </a:solidFill>
                <a:latin typeface="Comic Sans MS" pitchFamily="66" charset="0"/>
              </a:rPr>
              <a:t> pas</a:t>
            </a:r>
            <a:r>
              <a:rPr lang="en-GB" sz="2000" dirty="0">
                <a:solidFill>
                  <a:srgbClr val="009900"/>
                </a:solidFill>
                <a:latin typeface="Comic Sans MS" pitchFamily="66" charset="0"/>
              </a:rPr>
              <a:t> </a:t>
            </a:r>
            <a:r>
              <a:rPr lang="en-GB" sz="2000" i="1" dirty="0" smtClean="0">
                <a:solidFill>
                  <a:srgbClr val="009900"/>
                </a:solidFill>
                <a:latin typeface="Comic Sans MS" pitchFamily="66" charset="0"/>
              </a:rPr>
              <a:t>porter de </a:t>
            </a:r>
            <a:r>
              <a:rPr lang="en-GB" sz="2000" dirty="0" err="1" smtClean="0">
                <a:solidFill>
                  <a:srgbClr val="009900"/>
                </a:solidFill>
                <a:latin typeface="Comic Sans MS" pitchFamily="66" charset="0"/>
              </a:rPr>
              <a:t>maquillage</a:t>
            </a:r>
            <a:endParaRPr lang="en-GB" sz="2000" dirty="0">
              <a:solidFill>
                <a:srgbClr val="009900"/>
              </a:solidFill>
              <a:latin typeface="Comic Sans MS" pitchFamily="66" charset="0"/>
            </a:endParaRPr>
          </a:p>
          <a:p>
            <a:pPr marL="342900" indent="-342900">
              <a:buFontTx/>
              <a:buAutoNum type="arabicPeriod"/>
            </a:pPr>
            <a:endParaRPr lang="en-GB" sz="2000" dirty="0">
              <a:solidFill>
                <a:srgbClr val="009900"/>
              </a:solidFill>
              <a:latin typeface="Comic Sans MS" pitchFamily="66" charset="0"/>
            </a:endParaRPr>
          </a:p>
          <a:p>
            <a:pPr marL="342900" indent="-342900">
              <a:buFontTx/>
              <a:buAutoNum type="arabicPeriod"/>
            </a:pPr>
            <a:r>
              <a:rPr lang="en-GB" sz="2000" u="sng" dirty="0">
                <a:solidFill>
                  <a:srgbClr val="009900"/>
                </a:solidFill>
                <a:latin typeface="Comic Sans MS" pitchFamily="66" charset="0"/>
              </a:rPr>
              <a:t>Il ne </a:t>
            </a:r>
            <a:r>
              <a:rPr lang="en-GB" sz="2000" u="sng" dirty="0" err="1">
                <a:solidFill>
                  <a:srgbClr val="009900"/>
                </a:solidFill>
                <a:latin typeface="Comic Sans MS" pitchFamily="66" charset="0"/>
              </a:rPr>
              <a:t>faut</a:t>
            </a:r>
            <a:r>
              <a:rPr lang="en-GB" sz="2000" u="sng" dirty="0">
                <a:solidFill>
                  <a:srgbClr val="009900"/>
                </a:solidFill>
                <a:latin typeface="Comic Sans MS" pitchFamily="66" charset="0"/>
              </a:rPr>
              <a:t> pas</a:t>
            </a:r>
            <a:r>
              <a:rPr lang="en-GB" sz="2000" dirty="0">
                <a:solidFill>
                  <a:srgbClr val="009900"/>
                </a:solidFill>
                <a:latin typeface="Comic Sans MS" pitchFamily="66" charset="0"/>
              </a:rPr>
              <a:t> </a:t>
            </a:r>
            <a:r>
              <a:rPr lang="en-GB" sz="2000" i="1" dirty="0" smtClean="0">
                <a:solidFill>
                  <a:srgbClr val="009900"/>
                </a:solidFill>
                <a:latin typeface="Comic Sans MS" pitchFamily="66" charset="0"/>
              </a:rPr>
              <a:t>porter</a:t>
            </a:r>
            <a:r>
              <a:rPr lang="en-GB" sz="2000" dirty="0" smtClean="0">
                <a:solidFill>
                  <a:srgbClr val="009900"/>
                </a:solidFill>
                <a:latin typeface="Comic Sans MS" pitchFamily="66" charset="0"/>
              </a:rPr>
              <a:t> de bijoux</a:t>
            </a:r>
          </a:p>
          <a:p>
            <a:endParaRPr lang="en-GB" sz="2000" dirty="0">
              <a:solidFill>
                <a:srgbClr val="009900"/>
              </a:solidFill>
              <a:latin typeface="Comic Sans MS" pitchFamily="66" charset="0"/>
            </a:endParaRPr>
          </a:p>
          <a:p>
            <a:pPr marL="342900" indent="-342900">
              <a:buFontTx/>
              <a:buAutoNum type="arabicPeriod"/>
            </a:pPr>
            <a:endParaRPr lang="en-GB" sz="2000" dirty="0">
              <a:solidFill>
                <a:srgbClr val="009900"/>
              </a:solidFill>
              <a:latin typeface="Comic Sans MS" pitchFamily="66" charset="0"/>
            </a:endParaRPr>
          </a:p>
          <a:p>
            <a:r>
              <a:rPr lang="en-GB" sz="2000" dirty="0" smtClean="0">
                <a:solidFill>
                  <a:srgbClr val="009900"/>
                </a:solidFill>
                <a:latin typeface="Comic Sans MS" pitchFamily="66" charset="0"/>
              </a:rPr>
              <a:t>6.  </a:t>
            </a:r>
            <a:r>
              <a:rPr lang="en-GB" sz="2000" u="sng" dirty="0" smtClean="0">
                <a:solidFill>
                  <a:srgbClr val="009900"/>
                </a:solidFill>
                <a:latin typeface="Comic Sans MS" pitchFamily="66" charset="0"/>
              </a:rPr>
              <a:t>Il </a:t>
            </a:r>
            <a:r>
              <a:rPr lang="en-GB" sz="2000" u="sng" dirty="0" err="1">
                <a:solidFill>
                  <a:srgbClr val="009900"/>
                </a:solidFill>
                <a:latin typeface="Comic Sans MS" pitchFamily="66" charset="0"/>
              </a:rPr>
              <a:t>faut</a:t>
            </a:r>
            <a:r>
              <a:rPr lang="en-GB" sz="2000" dirty="0">
                <a:solidFill>
                  <a:srgbClr val="009900"/>
                </a:solidFill>
                <a:latin typeface="Comic Sans MS" pitchFamily="66" charset="0"/>
              </a:rPr>
              <a:t> </a:t>
            </a:r>
            <a:r>
              <a:rPr lang="en-GB" sz="2000" i="1" dirty="0">
                <a:solidFill>
                  <a:srgbClr val="009900"/>
                </a:solidFill>
                <a:latin typeface="Comic Sans MS" pitchFamily="66" charset="0"/>
              </a:rPr>
              <a:t>recycler</a:t>
            </a:r>
            <a:r>
              <a:rPr lang="en-GB" sz="2000" dirty="0">
                <a:solidFill>
                  <a:srgbClr val="009900"/>
                </a:solidFill>
                <a:latin typeface="Comic Sans MS" pitchFamily="66" charset="0"/>
              </a:rPr>
              <a:t> les </a:t>
            </a:r>
            <a:r>
              <a:rPr lang="en-GB" sz="2000" dirty="0" err="1">
                <a:solidFill>
                  <a:srgbClr val="009900"/>
                </a:solidFill>
                <a:latin typeface="Comic Sans MS" pitchFamily="66" charset="0"/>
              </a:rPr>
              <a:t>boîtes</a:t>
            </a:r>
            <a:endParaRPr lang="en-GB" sz="2000" dirty="0">
              <a:solidFill>
                <a:srgbClr val="0099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79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2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2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2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2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/>
      <p:bldP spid="8196" grpId="0"/>
      <p:bldP spid="8200" grpId="0"/>
      <p:bldP spid="8202" grpId="0"/>
      <p:bldP spid="8213" grpId="0" animBg="1"/>
      <p:bldP spid="8214" grpId="0" animBg="1"/>
      <p:bldP spid="8215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1524000" y="2057400"/>
            <a:ext cx="6172200" cy="228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GB" sz="3600" b="1">
                <a:solidFill>
                  <a:srgbClr val="FF0000"/>
                </a:solidFill>
                <a:latin typeface="Comic Sans MS" pitchFamily="66" charset="0"/>
              </a:rPr>
              <a:t>Quick check quiz</a:t>
            </a:r>
          </a:p>
        </p:txBody>
      </p:sp>
    </p:spTree>
    <p:extLst>
      <p:ext uri="{BB962C8B-B14F-4D97-AF65-F5344CB8AC3E}">
        <p14:creationId xmlns:p14="http://schemas.microsoft.com/office/powerpoint/2010/main" val="94333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8600" y="304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1. ‘</a:t>
            </a:r>
            <a:r>
              <a:rPr lang="en-GB" sz="2000" b="1" dirty="0" err="1">
                <a:solidFill>
                  <a:srgbClr val="FFFF00"/>
                </a:solidFill>
                <a:latin typeface="Comic Sans MS" pitchFamily="66" charset="0"/>
              </a:rPr>
              <a:t>il</a:t>
            </a: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000" b="1" dirty="0" err="1">
                <a:solidFill>
                  <a:srgbClr val="FFFF00"/>
                </a:solidFill>
                <a:latin typeface="Comic Sans MS" pitchFamily="66" charset="0"/>
              </a:rPr>
              <a:t>faut</a:t>
            </a: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’ means ……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28600" y="838200"/>
            <a:ext cx="8610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You can</a:t>
            </a: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You must</a:t>
            </a: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You must not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28600" y="2606675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2. ‘</a:t>
            </a:r>
            <a:r>
              <a:rPr lang="en-GB" sz="2000" b="1" dirty="0" err="1">
                <a:solidFill>
                  <a:srgbClr val="FFFF00"/>
                </a:solidFill>
                <a:latin typeface="Comic Sans MS" pitchFamily="66" charset="0"/>
              </a:rPr>
              <a:t>il</a:t>
            </a: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000" b="1" dirty="0" err="1">
                <a:solidFill>
                  <a:srgbClr val="FFFF00"/>
                </a:solidFill>
                <a:latin typeface="Comic Sans MS" pitchFamily="66" charset="0"/>
              </a:rPr>
              <a:t>faut</a:t>
            </a: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’ &amp; ‘</a:t>
            </a:r>
            <a:r>
              <a:rPr lang="en-GB" sz="2000" b="1" dirty="0" err="1">
                <a:solidFill>
                  <a:srgbClr val="FFFF00"/>
                </a:solidFill>
                <a:latin typeface="Comic Sans MS" pitchFamily="66" charset="0"/>
              </a:rPr>
              <a:t>il</a:t>
            </a: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 ne </a:t>
            </a:r>
            <a:r>
              <a:rPr lang="en-GB" sz="2000" b="1" dirty="0" err="1">
                <a:solidFill>
                  <a:srgbClr val="FFFF00"/>
                </a:solidFill>
                <a:latin typeface="Comic Sans MS" pitchFamily="66" charset="0"/>
              </a:rPr>
              <a:t>faut</a:t>
            </a: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 pas’ are followed by……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28600" y="3124200"/>
            <a:ext cx="8610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A verb in the infinitive</a:t>
            </a: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A verb in the perfect tense</a:t>
            </a: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A verb in the future tense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28600" y="4800599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3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.‘porter</a:t>
            </a: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’ means……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28600" y="5318125"/>
            <a:ext cx="8610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To 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support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To 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wear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To 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eat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50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10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1000" fill="hold"/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7" grpId="0" build="allAtOnce"/>
      <p:bldP spid="10248" grpId="0"/>
      <p:bldP spid="10249" grpId="0" build="allAtOnce"/>
      <p:bldP spid="10250" grpId="0"/>
      <p:bldP spid="10251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4. 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‘Il ne </a:t>
            </a:r>
            <a:r>
              <a:rPr lang="en-GB" sz="2000" b="1" dirty="0" err="1" smtClean="0">
                <a:solidFill>
                  <a:srgbClr val="FFFF00"/>
                </a:solidFill>
                <a:latin typeface="Comic Sans MS" pitchFamily="66" charset="0"/>
              </a:rPr>
              <a:t>faut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 pas porter de </a:t>
            </a:r>
            <a:r>
              <a:rPr lang="en-GB" sz="2000" b="1" dirty="0" err="1" smtClean="0">
                <a:solidFill>
                  <a:srgbClr val="FFFF00"/>
                </a:solidFill>
                <a:latin typeface="Comic Sans MS" pitchFamily="66" charset="0"/>
              </a:rPr>
              <a:t>maquillage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’ </a:t>
            </a: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means ……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8610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You must wear make-up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You must not wear your own clothes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You must not wear make-up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8600" y="25908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5. 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‘Il ne </a:t>
            </a:r>
            <a:r>
              <a:rPr lang="en-GB" sz="2000" b="1" dirty="0" err="1" smtClean="0">
                <a:solidFill>
                  <a:srgbClr val="FFFF00"/>
                </a:solidFill>
                <a:latin typeface="Comic Sans MS" pitchFamily="66" charset="0"/>
              </a:rPr>
              <a:t>faut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 pas </a:t>
            </a:r>
            <a:r>
              <a:rPr lang="en-GB" sz="2000" b="1" dirty="0" err="1" smtClean="0">
                <a:solidFill>
                  <a:srgbClr val="FFFF00"/>
                </a:solidFill>
                <a:latin typeface="Comic Sans MS" pitchFamily="66" charset="0"/>
              </a:rPr>
              <a:t>parler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 en </a:t>
            </a:r>
            <a:r>
              <a:rPr lang="en-GB" sz="2000" b="1" dirty="0" err="1" smtClean="0">
                <a:solidFill>
                  <a:srgbClr val="FFFF00"/>
                </a:solidFill>
                <a:latin typeface="Comic Sans MS" pitchFamily="66" charset="0"/>
              </a:rPr>
              <a:t>classe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’ </a:t>
            </a: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means……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28600" y="3124200"/>
            <a:ext cx="8610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You must not talk in class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You must not eat in class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You must not drink in class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28600" y="4800600"/>
            <a:ext cx="861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6. 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‘Il </a:t>
            </a:r>
            <a:r>
              <a:rPr lang="en-GB" sz="2000" b="1" dirty="0" err="1" smtClean="0">
                <a:solidFill>
                  <a:srgbClr val="FFFF00"/>
                </a:solidFill>
                <a:latin typeface="Comic Sans MS" pitchFamily="66" charset="0"/>
              </a:rPr>
              <a:t>faut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FFFF00"/>
                </a:solidFill>
                <a:latin typeface="Comic Sans MS" pitchFamily="66" charset="0"/>
              </a:rPr>
              <a:t>travailler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FFFF00"/>
                </a:solidFill>
                <a:latin typeface="Comic Sans MS" pitchFamily="66" charset="0"/>
              </a:rPr>
              <a:t>dur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’ means…..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28600" y="5334000"/>
            <a:ext cx="8610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You must not work at all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You must </a:t>
            </a:r>
            <a:r>
              <a:rPr lang="en-GB" sz="2000" b="1" smtClean="0">
                <a:solidFill>
                  <a:srgbClr val="FFFF00"/>
                </a:solidFill>
                <a:latin typeface="Comic Sans MS" pitchFamily="66" charset="0"/>
              </a:rPr>
              <a:t>not work 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hard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You must work hard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39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1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10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allAtOnce"/>
      <p:bldP spid="11268" grpId="0"/>
      <p:bldP spid="11269" grpId="0" build="allAtOnce"/>
      <p:bldP spid="11270" grpId="0"/>
      <p:bldP spid="11271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610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7. Choose three actions from the list which would 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enable you to follow your school rules.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1203325"/>
            <a:ext cx="86106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Il </a:t>
            </a:r>
            <a:r>
              <a:rPr lang="en-GB" sz="2000" b="1" dirty="0" err="1">
                <a:solidFill>
                  <a:srgbClr val="FFFF00"/>
                </a:solidFill>
                <a:latin typeface="Comic Sans MS" pitchFamily="66" charset="0"/>
              </a:rPr>
              <a:t>faut</a:t>
            </a: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porter de bijoux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Il </a:t>
            </a:r>
            <a:r>
              <a:rPr lang="en-GB" sz="2000" b="1" dirty="0" err="1">
                <a:solidFill>
                  <a:srgbClr val="FFFF00"/>
                </a:solidFill>
                <a:latin typeface="Comic Sans MS" pitchFamily="66" charset="0"/>
              </a:rPr>
              <a:t>faut</a:t>
            </a: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FFFF00"/>
                </a:solidFill>
                <a:latin typeface="Comic Sans MS" pitchFamily="66" charset="0"/>
              </a:rPr>
              <a:t>travailler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FFFF00"/>
                </a:solidFill>
                <a:latin typeface="Comic Sans MS" pitchFamily="66" charset="0"/>
              </a:rPr>
              <a:t>dur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Il </a:t>
            </a:r>
            <a:r>
              <a:rPr lang="en-GB" sz="2000" b="1" dirty="0" err="1" smtClean="0">
                <a:solidFill>
                  <a:srgbClr val="FFFF00"/>
                </a:solidFill>
                <a:latin typeface="Comic Sans MS" pitchFamily="66" charset="0"/>
              </a:rPr>
              <a:t>faut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 manger 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Il 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ne </a:t>
            </a:r>
            <a:r>
              <a:rPr lang="en-GB" sz="2000" b="1" dirty="0" err="1" smtClean="0">
                <a:solidFill>
                  <a:srgbClr val="FFFF00"/>
                </a:solidFill>
                <a:latin typeface="Comic Sans MS" pitchFamily="66" charset="0"/>
              </a:rPr>
              <a:t>faut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 pas </a:t>
            </a:r>
            <a:r>
              <a:rPr lang="en-GB" sz="2000" b="1" dirty="0" err="1" smtClean="0">
                <a:solidFill>
                  <a:srgbClr val="FFFF00"/>
                </a:solidFill>
                <a:latin typeface="Comic Sans MS" pitchFamily="66" charset="0"/>
              </a:rPr>
              <a:t>boire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 en </a:t>
            </a:r>
            <a:r>
              <a:rPr lang="en-GB" sz="2000" b="1" dirty="0" err="1" smtClean="0">
                <a:solidFill>
                  <a:srgbClr val="FFFF00"/>
                </a:solidFill>
                <a:latin typeface="Comic Sans MS" pitchFamily="66" charset="0"/>
              </a:rPr>
              <a:t>classe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Il </a:t>
            </a:r>
            <a:r>
              <a:rPr lang="en-GB" sz="2000" b="1" dirty="0" err="1">
                <a:solidFill>
                  <a:srgbClr val="FFFF00"/>
                </a:solidFill>
                <a:latin typeface="Comic Sans MS" pitchFamily="66" charset="0"/>
              </a:rPr>
              <a:t>faut</a:t>
            </a:r>
            <a:r>
              <a:rPr lang="en-GB" sz="2000" b="1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porter de </a:t>
            </a:r>
            <a:r>
              <a:rPr lang="en-GB" sz="2000" b="1" dirty="0" err="1" smtClean="0">
                <a:solidFill>
                  <a:srgbClr val="FFFF00"/>
                </a:solidFill>
                <a:latin typeface="Comic Sans MS" pitchFamily="66" charset="0"/>
              </a:rPr>
              <a:t>maquillage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Il ne </a:t>
            </a:r>
            <a:r>
              <a:rPr lang="en-GB" sz="2000" b="1" dirty="0" err="1" smtClean="0">
                <a:solidFill>
                  <a:srgbClr val="FFFF00"/>
                </a:solidFill>
                <a:latin typeface="Comic Sans MS" pitchFamily="66" charset="0"/>
              </a:rPr>
              <a:t>faut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 pas </a:t>
            </a:r>
            <a:r>
              <a:rPr lang="en-GB" sz="2000" b="1" dirty="0" err="1" smtClean="0">
                <a:solidFill>
                  <a:srgbClr val="FFFF00"/>
                </a:solidFill>
                <a:latin typeface="Comic Sans MS" pitchFamily="66" charset="0"/>
              </a:rPr>
              <a:t>bavarder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 en </a:t>
            </a:r>
            <a:r>
              <a:rPr lang="en-GB" sz="2000" b="1" dirty="0" err="1" smtClean="0">
                <a:solidFill>
                  <a:srgbClr val="FFFF00"/>
                </a:solidFill>
                <a:latin typeface="Comic Sans MS" pitchFamily="66" charset="0"/>
              </a:rPr>
              <a:t>classe</a:t>
            </a:r>
            <a:endParaRPr lang="en-GB" sz="20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Il ne </a:t>
            </a:r>
            <a:r>
              <a:rPr lang="en-GB" sz="2000" b="1" dirty="0" err="1" smtClean="0">
                <a:solidFill>
                  <a:srgbClr val="FFFF00"/>
                </a:solidFill>
                <a:latin typeface="Comic Sans MS" pitchFamily="66" charset="0"/>
              </a:rPr>
              <a:t>faut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 pas </a:t>
            </a:r>
            <a:r>
              <a:rPr lang="en-GB" sz="2000" b="1" dirty="0" err="1" smtClean="0">
                <a:solidFill>
                  <a:srgbClr val="FFFF00"/>
                </a:solidFill>
                <a:latin typeface="Comic Sans MS" pitchFamily="66" charset="0"/>
              </a:rPr>
              <a:t>écouter</a:t>
            </a:r>
            <a:r>
              <a:rPr lang="en-GB" sz="2000" b="1" dirty="0" smtClean="0">
                <a:solidFill>
                  <a:srgbClr val="FFFF00"/>
                </a:solidFill>
                <a:latin typeface="Comic Sans MS" pitchFamily="66" charset="0"/>
              </a:rPr>
              <a:t> le prof</a:t>
            </a:r>
            <a:endParaRPr lang="en-GB" sz="2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28600" y="5318125"/>
            <a:ext cx="8610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FF00"/>
                </a:solidFill>
                <a:latin typeface="Comic Sans MS" pitchFamily="66" charset="0"/>
              </a:rPr>
              <a:t>How did you do in the ‘Quick Check Quiz’ ? 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FF00"/>
                </a:solidFill>
                <a:latin typeface="Comic Sans MS" pitchFamily="66" charset="0"/>
              </a:rPr>
              <a:t>Give yourself a total out of 10.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FF00"/>
                </a:solidFill>
                <a:latin typeface="Comic Sans MS" pitchFamily="66" charset="0"/>
              </a:rPr>
              <a:t>Now revise again any words / phrases you had difficulty with.</a:t>
            </a:r>
          </a:p>
        </p:txBody>
      </p:sp>
    </p:spTree>
    <p:extLst>
      <p:ext uri="{BB962C8B-B14F-4D97-AF65-F5344CB8AC3E}">
        <p14:creationId xmlns:p14="http://schemas.microsoft.com/office/powerpoint/2010/main" val="404979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6" grpId="0"/>
    </p:bldLst>
  </p:timing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512</Words>
  <Application>Microsoft Office PowerPoint</Application>
  <PresentationFormat>On-screen Show (4:3)</PresentationFormat>
  <Paragraphs>132</Paragraphs>
  <Slides>9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Qu’est-ce qu’il faut faire au collège?</vt:lpstr>
      <vt:lpstr>PowerPoint Presentation</vt:lpstr>
      <vt:lpstr>PowerPoint Presentation</vt:lpstr>
      <vt:lpstr>Consider your earlier examples</vt:lpstr>
      <vt:lpstr>PowerPoint Presentation</vt:lpstr>
      <vt:lpstr>PowerPoint Presentation</vt:lpstr>
      <vt:lpstr>PowerPoint Presentation</vt:lpstr>
      <vt:lpstr>PowerPoint Presentation</vt:lpstr>
    </vt:vector>
  </TitlesOfParts>
  <Company>Holly Lodge Girls\'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Ward</dc:creator>
  <cp:lastModifiedBy>Win7</cp:lastModifiedBy>
  <cp:revision>50</cp:revision>
  <dcterms:created xsi:type="dcterms:W3CDTF">2011-12-08T17:54:42Z</dcterms:created>
  <dcterms:modified xsi:type="dcterms:W3CDTF">2012-05-03T07:30:34Z</dcterms:modified>
</cp:coreProperties>
</file>