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9" r:id="rId4"/>
    <p:sldId id="258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A1D62-915E-4956-B412-B152B580A02C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102F3-E27E-4350-9005-E09FCA210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02F3-E27E-4350-9005-E09FCA2109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7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9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9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4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1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8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060-C5B8-46AB-9FD6-0743B2922A82}" type="datetimeFigureOut">
              <a:rPr lang="en-GB" smtClean="0"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image" Target="../media/image5.png"/><Relationship Id="rId3" Type="http://schemas.microsoft.com/office/2007/relationships/media" Target="../media/media2.mp3"/><Relationship Id="rId21" Type="http://schemas.openxmlformats.org/officeDocument/2006/relationships/slideLayout" Target="../slideLayouts/slideLayout1.xml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image" Target="../media/image4.png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29" Type="http://schemas.openxmlformats.org/officeDocument/2006/relationships/image" Target="../media/image8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31" Type="http://schemas.openxmlformats.org/officeDocument/2006/relationships/image" Target="../media/image10.png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image" Target="../media/image1.png"/><Relationship Id="rId27" Type="http://schemas.openxmlformats.org/officeDocument/2006/relationships/image" Target="../media/image6.png"/><Relationship Id="rId3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</a:rPr>
              <a:t>DANS MON SAC  -  IN MY BACKPACK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88830"/>
              </p:ext>
            </p:extLst>
          </p:nvPr>
        </p:nvGraphicFramePr>
        <p:xfrm>
          <a:off x="13253" y="430455"/>
          <a:ext cx="9120992" cy="2462852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524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exercise book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ballpoint 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textbook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rubber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43284" y="2497800"/>
            <a:ext cx="1782802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cahier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2301" y="2497800"/>
            <a:ext cx="1882729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stylo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2247" y="2497800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crayon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2715" y="2497800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livre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0955" y="2497800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une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gomme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ctr"/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56604"/>
              </p:ext>
            </p:extLst>
          </p:nvPr>
        </p:nvGraphicFramePr>
        <p:xfrm>
          <a:off x="-985" y="3475343"/>
          <a:ext cx="9120992" cy="2713456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pencil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mobile 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calculator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15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43284" y="5451672"/>
            <a:ext cx="1782802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une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règle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9518" y="5451672"/>
            <a:ext cx="1882729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agenda /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carnet de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textes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15030" y="5451672"/>
            <a:ext cx="1907685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trousse</a:t>
            </a:r>
            <a:endParaRPr lang="en-GB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83833" y="5451672"/>
            <a:ext cx="1874859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(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téléphone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portable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9772" y="5464711"/>
            <a:ext cx="184735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une calculatrice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3" y="1132343"/>
            <a:ext cx="1247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463" y="1164116"/>
            <a:ext cx="11620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099" y="1051380"/>
            <a:ext cx="5048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010" y="1114926"/>
            <a:ext cx="14954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14926"/>
            <a:ext cx="13525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9" y="4074834"/>
            <a:ext cx="14097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351" y="4074834"/>
            <a:ext cx="14382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96" y="4056075"/>
            <a:ext cx="135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199" y="4074834"/>
            <a:ext cx="944652" cy="1200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13" y="3932785"/>
            <a:ext cx="1352550" cy="132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cahi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695717" y="2893530"/>
            <a:ext cx="304800" cy="304800"/>
          </a:xfrm>
          <a:prstGeom prst="rect">
            <a:avLst/>
          </a:prstGeom>
        </p:spPr>
      </p:pic>
      <p:pic>
        <p:nvPicPr>
          <p:cNvPr id="3" name="stylo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2668749" y="2851743"/>
            <a:ext cx="304800" cy="304800"/>
          </a:xfrm>
          <a:prstGeom prst="rect">
            <a:avLst/>
          </a:prstGeom>
        </p:spPr>
      </p:pic>
      <p:pic>
        <p:nvPicPr>
          <p:cNvPr id="5" name="crayon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4507124" y="2851743"/>
            <a:ext cx="304800" cy="304800"/>
          </a:xfrm>
          <a:prstGeom prst="rect">
            <a:avLst/>
          </a:prstGeom>
        </p:spPr>
      </p:pic>
      <p:pic>
        <p:nvPicPr>
          <p:cNvPr id="6" name="livre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6287322" y="2839434"/>
            <a:ext cx="304800" cy="304800"/>
          </a:xfrm>
          <a:prstGeom prst="rect">
            <a:avLst/>
          </a:prstGeom>
        </p:spPr>
      </p:pic>
      <p:pic>
        <p:nvPicPr>
          <p:cNvPr id="9" name="gomme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8006213" y="2821352"/>
            <a:ext cx="306549" cy="306549"/>
          </a:xfrm>
          <a:prstGeom prst="rect">
            <a:avLst/>
          </a:prstGeom>
        </p:spPr>
      </p:pic>
      <p:pic>
        <p:nvPicPr>
          <p:cNvPr id="10" name="regle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720298" y="5803157"/>
            <a:ext cx="304800" cy="304800"/>
          </a:xfrm>
          <a:prstGeom prst="rect">
            <a:avLst/>
          </a:prstGeom>
        </p:spPr>
      </p:pic>
      <p:pic>
        <p:nvPicPr>
          <p:cNvPr id="11" name="agenda.mp3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3115826" y="6159558"/>
            <a:ext cx="304800" cy="304800"/>
          </a:xfrm>
          <a:prstGeom prst="rect">
            <a:avLst/>
          </a:prstGeom>
        </p:spPr>
      </p:pic>
      <p:pic>
        <p:nvPicPr>
          <p:cNvPr id="12" name="trousse.mp3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4419600" y="5894589"/>
            <a:ext cx="257130" cy="257130"/>
          </a:xfrm>
          <a:prstGeom prst="rect">
            <a:avLst/>
          </a:prstGeom>
        </p:spPr>
      </p:pic>
      <p:pic>
        <p:nvPicPr>
          <p:cNvPr id="13" name="telephone.mp3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6966045" y="5742189"/>
            <a:ext cx="304800" cy="304800"/>
          </a:xfrm>
          <a:prstGeom prst="rect">
            <a:avLst/>
          </a:prstGeom>
        </p:spPr>
      </p:pic>
      <p:pic>
        <p:nvPicPr>
          <p:cNvPr id="14" name="calculatrice.mp3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2"/>
          <a:stretch>
            <a:fillRect/>
          </a:stretch>
        </p:blipFill>
        <p:spPr>
          <a:xfrm>
            <a:off x="8794395" y="55253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4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1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6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30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4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56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355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133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224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2" dur="203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19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</a:rPr>
              <a:t>DANS MON SAC  -  IN MY BACKPACK</a:t>
            </a:r>
            <a:endParaRPr lang="en-US" dirty="0">
              <a:solidFill>
                <a:srgbClr val="FFFF00"/>
              </a:solidFill>
              <a:latin typeface="Arial" pitchFamily="34" charset="0"/>
            </a:endParaRP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602427"/>
              </p:ext>
            </p:extLst>
          </p:nvPr>
        </p:nvGraphicFramePr>
        <p:xfrm>
          <a:off x="-985" y="623881"/>
          <a:ext cx="9120992" cy="2196440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bag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purse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fountain 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backpack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ipod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375168"/>
            <a:ext cx="177617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sac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2892" y="2375168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</a:t>
            </a:r>
          </a:p>
          <a:p>
            <a:pPr algn="ctr">
              <a:spcAft>
                <a:spcPts val="0"/>
              </a:spcAft>
            </a:pP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porte-monnaie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4787" y="2375168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stylo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à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écrire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5864" y="2375168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sac à 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dos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2375168"/>
            <a:ext cx="2160239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lecteur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mp3/</a:t>
            </a:r>
            <a:endParaRPr lang="en-GB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baladeur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mp3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19515"/>
              </p:ext>
            </p:extLst>
          </p:nvPr>
        </p:nvGraphicFramePr>
        <p:xfrm>
          <a:off x="-5966" y="3717032"/>
          <a:ext cx="9120992" cy="2869272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pencil sharpener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48872" y="5877272"/>
            <a:ext cx="1824513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taille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-crayon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6" y="1137904"/>
            <a:ext cx="122396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94" y="962946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57" y="1195586"/>
            <a:ext cx="12668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674" y="1187910"/>
            <a:ext cx="11239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05" y="1119386"/>
            <a:ext cx="11239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24" y="4509120"/>
            <a:ext cx="11239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2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19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1663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Test yourself !</a:t>
            </a:r>
          </a:p>
          <a:p>
            <a:pPr algn="ctr"/>
            <a:r>
              <a:rPr lang="en-GB" sz="2400" b="1" dirty="0" err="1" smtClean="0">
                <a:solidFill>
                  <a:srgbClr val="0000FF"/>
                </a:solidFill>
              </a:rPr>
              <a:t>Quelles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voyelles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manquent</a:t>
            </a:r>
            <a:r>
              <a:rPr lang="en-GB" sz="2400" b="1" dirty="0" smtClean="0">
                <a:solidFill>
                  <a:srgbClr val="0000FF"/>
                </a:solidFill>
              </a:rPr>
              <a:t> ? </a:t>
            </a:r>
            <a:r>
              <a:rPr lang="en-GB" sz="2400" b="1" i="1" dirty="0" smtClean="0">
                <a:solidFill>
                  <a:srgbClr val="0000FF"/>
                </a:solidFill>
              </a:rPr>
              <a:t>Which vowels are missing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7544" y="1268760"/>
            <a:ext cx="3816424" cy="51125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  c*h**r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*n*  r*</a:t>
            </a:r>
            <a:r>
              <a:rPr lang="en-GB" sz="2000" dirty="0" err="1" smtClean="0">
                <a:solidFill>
                  <a:srgbClr val="FF0000"/>
                </a:solidFill>
              </a:rPr>
              <a:t>gl</a:t>
            </a:r>
            <a:r>
              <a:rPr lang="en-GB" sz="2000" dirty="0" smtClean="0">
                <a:solidFill>
                  <a:srgbClr val="FF0000"/>
                </a:solidFill>
              </a:rPr>
              <a:t>*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  p*</a:t>
            </a:r>
            <a:r>
              <a:rPr lang="en-GB" sz="2000" dirty="0" err="1" smtClean="0">
                <a:solidFill>
                  <a:srgbClr val="FF0000"/>
                </a:solidFill>
              </a:rPr>
              <a:t>rt</a:t>
            </a:r>
            <a:r>
              <a:rPr lang="en-GB" sz="2000" dirty="0" smtClean="0">
                <a:solidFill>
                  <a:srgbClr val="FF0000"/>
                </a:solidFill>
              </a:rPr>
              <a:t>*</a:t>
            </a:r>
            <a:r>
              <a:rPr lang="en-GB" sz="2000" dirty="0" err="1" smtClean="0">
                <a:solidFill>
                  <a:srgbClr val="FF0000"/>
                </a:solidFill>
              </a:rPr>
              <a:t>bl</a:t>
            </a:r>
            <a:r>
              <a:rPr lang="en-GB" sz="2000" dirty="0" smtClean="0">
                <a:solidFill>
                  <a:srgbClr val="FF0000"/>
                </a:solidFill>
              </a:rPr>
              <a:t>*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*ne  g*mm*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  l*</a:t>
            </a:r>
            <a:r>
              <a:rPr lang="en-GB" sz="2000" dirty="0" err="1" smtClean="0">
                <a:solidFill>
                  <a:srgbClr val="FF0000"/>
                </a:solidFill>
              </a:rPr>
              <a:t>vr</a:t>
            </a:r>
            <a:r>
              <a:rPr lang="en-GB" sz="2000" dirty="0" smtClean="0">
                <a:solidFill>
                  <a:srgbClr val="FF0000"/>
                </a:solidFill>
              </a:rPr>
              <a:t>*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*n* c*</a:t>
            </a:r>
            <a:r>
              <a:rPr lang="en-GB" sz="2000" dirty="0" err="1" smtClean="0">
                <a:solidFill>
                  <a:srgbClr val="FF0000"/>
                </a:solidFill>
              </a:rPr>
              <a:t>lc</a:t>
            </a:r>
            <a:r>
              <a:rPr lang="en-GB" sz="2000" dirty="0" smtClean="0">
                <a:solidFill>
                  <a:srgbClr val="FF0000"/>
                </a:solidFill>
              </a:rPr>
              <a:t>*l*</a:t>
            </a:r>
            <a:r>
              <a:rPr lang="en-GB" sz="2000" dirty="0" err="1" smtClean="0">
                <a:solidFill>
                  <a:srgbClr val="FF0000"/>
                </a:solidFill>
              </a:rPr>
              <a:t>tr</a:t>
            </a:r>
            <a:r>
              <a:rPr lang="en-GB" sz="2000" dirty="0" smtClean="0">
                <a:solidFill>
                  <a:srgbClr val="FF0000"/>
                </a:solidFill>
              </a:rPr>
              <a:t>*c*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  </a:t>
            </a:r>
            <a:r>
              <a:rPr lang="en-GB" sz="2000" dirty="0" err="1" smtClean="0">
                <a:solidFill>
                  <a:srgbClr val="FF0000"/>
                </a:solidFill>
              </a:rPr>
              <a:t>cr</a:t>
            </a:r>
            <a:r>
              <a:rPr lang="en-GB" sz="2000" dirty="0" smtClean="0">
                <a:solidFill>
                  <a:srgbClr val="FF0000"/>
                </a:solidFill>
              </a:rPr>
              <a:t>*y*n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*n*  </a:t>
            </a:r>
            <a:r>
              <a:rPr lang="en-GB" sz="2000" dirty="0" err="1" smtClean="0">
                <a:solidFill>
                  <a:srgbClr val="FF0000"/>
                </a:solidFill>
              </a:rPr>
              <a:t>tr</a:t>
            </a:r>
            <a:r>
              <a:rPr lang="en-GB" sz="2000" dirty="0" smtClean="0">
                <a:solidFill>
                  <a:srgbClr val="FF0000"/>
                </a:solidFill>
              </a:rPr>
              <a:t>**</a:t>
            </a:r>
            <a:r>
              <a:rPr lang="en-GB" sz="2000" dirty="0" err="1" smtClean="0">
                <a:solidFill>
                  <a:srgbClr val="FF0000"/>
                </a:solidFill>
              </a:rPr>
              <a:t>ss</a:t>
            </a:r>
            <a:r>
              <a:rPr lang="en-GB" sz="2000" dirty="0" smtClean="0">
                <a:solidFill>
                  <a:srgbClr val="FF0000"/>
                </a:solidFill>
              </a:rPr>
              <a:t>*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88024" y="1268760"/>
            <a:ext cx="3816424" cy="51125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Un cahier      </a:t>
            </a:r>
            <a:r>
              <a:rPr lang="en-GB" dirty="0" smtClean="0">
                <a:solidFill>
                  <a:srgbClr val="0000FF"/>
                </a:solidFill>
              </a:rPr>
              <a:t>an exercise book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err="1" smtClean="0">
                <a:solidFill>
                  <a:srgbClr val="FF0000"/>
                </a:solidFill>
              </a:rPr>
              <a:t>Une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règle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     </a:t>
            </a:r>
            <a:r>
              <a:rPr lang="en-GB" dirty="0" smtClean="0">
                <a:solidFill>
                  <a:srgbClr val="0000FF"/>
                </a:solidFill>
              </a:rPr>
              <a:t>a ruler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Un portable  </a:t>
            </a:r>
            <a:r>
              <a:rPr lang="en-GB" dirty="0" smtClean="0">
                <a:solidFill>
                  <a:srgbClr val="0000FF"/>
                </a:solidFill>
              </a:rPr>
              <a:t>a mobile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err="1" smtClean="0">
                <a:solidFill>
                  <a:srgbClr val="FF0000"/>
                </a:solidFill>
              </a:rPr>
              <a:t>Une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gomme</a:t>
            </a:r>
            <a:r>
              <a:rPr lang="en-GB" sz="2000" dirty="0" smtClean="0">
                <a:solidFill>
                  <a:srgbClr val="FF0000"/>
                </a:solidFill>
              </a:rPr>
              <a:t>  </a:t>
            </a:r>
            <a:r>
              <a:rPr lang="en-GB" dirty="0" smtClean="0">
                <a:solidFill>
                  <a:srgbClr val="0000FF"/>
                </a:solidFill>
              </a:rPr>
              <a:t>a rubber</a:t>
            </a:r>
          </a:p>
          <a:p>
            <a:pPr marL="342900" indent="-342900">
              <a:buAutoNum type="arabicPeriod"/>
            </a:pPr>
            <a:endParaRPr lang="en-GB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Un </a:t>
            </a:r>
            <a:r>
              <a:rPr lang="en-GB" sz="2000" dirty="0" err="1" smtClean="0">
                <a:solidFill>
                  <a:srgbClr val="FF0000"/>
                </a:solidFill>
              </a:rPr>
              <a:t>livre</a:t>
            </a:r>
            <a:r>
              <a:rPr lang="en-GB" sz="2000" dirty="0" smtClean="0">
                <a:solidFill>
                  <a:srgbClr val="FF0000"/>
                </a:solidFill>
              </a:rPr>
              <a:t>          </a:t>
            </a:r>
            <a:r>
              <a:rPr lang="en-GB" dirty="0" smtClean="0">
                <a:solidFill>
                  <a:srgbClr val="0000FF"/>
                </a:solidFill>
              </a:rPr>
              <a:t>a book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err="1" smtClean="0">
                <a:solidFill>
                  <a:srgbClr val="FF0000"/>
                </a:solidFill>
              </a:rPr>
              <a:t>Une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calculatrice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a calculator  </a:t>
            </a:r>
          </a:p>
          <a:p>
            <a:pPr marL="342900" indent="-342900">
              <a:buAutoNum type="arabicPeriod"/>
            </a:pPr>
            <a:endParaRPr lang="en-GB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Un crayon      </a:t>
            </a:r>
            <a:r>
              <a:rPr lang="en-GB" dirty="0" smtClean="0">
                <a:solidFill>
                  <a:srgbClr val="0000FF"/>
                </a:solidFill>
              </a:rPr>
              <a:t>a pencil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 err="1" smtClean="0">
                <a:solidFill>
                  <a:srgbClr val="FF0000"/>
                </a:solidFill>
              </a:rPr>
              <a:t>Une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trousse</a:t>
            </a:r>
            <a:r>
              <a:rPr lang="en-GB" sz="2000" dirty="0" smtClean="0">
                <a:solidFill>
                  <a:srgbClr val="FF0000"/>
                </a:solidFill>
              </a:rPr>
              <a:t>  </a:t>
            </a:r>
            <a:r>
              <a:rPr lang="en-GB" dirty="0" smtClean="0">
                <a:solidFill>
                  <a:srgbClr val="0000FF"/>
                </a:solidFill>
              </a:rPr>
              <a:t>a pencil case    </a:t>
            </a:r>
          </a:p>
        </p:txBody>
      </p:sp>
    </p:spTree>
    <p:extLst>
      <p:ext uri="{BB962C8B-B14F-4D97-AF65-F5344CB8AC3E}">
        <p14:creationId xmlns:p14="http://schemas.microsoft.com/office/powerpoint/2010/main" val="210167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When using this list of words, you will need two key verbs: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9296" y="908720"/>
            <a:ext cx="343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J’ai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I have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5896" y="1844824"/>
            <a:ext cx="5872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y a = there is / are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What do these sentences mean in English 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3602633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1. </a:t>
            </a:r>
            <a:r>
              <a:rPr lang="en-GB" sz="2400" b="1" dirty="0" err="1" smtClean="0">
                <a:solidFill>
                  <a:srgbClr val="00B050"/>
                </a:solidFill>
              </a:rPr>
              <a:t>Dans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mon</a:t>
            </a:r>
            <a:r>
              <a:rPr lang="en-GB" sz="2400" b="1" dirty="0" smtClean="0">
                <a:solidFill>
                  <a:srgbClr val="00B050"/>
                </a:solidFill>
              </a:rPr>
              <a:t> sac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j’ai</a:t>
            </a:r>
            <a:r>
              <a:rPr lang="en-GB" sz="2400" b="1" dirty="0" smtClean="0">
                <a:solidFill>
                  <a:srgbClr val="00B050"/>
                </a:solidFill>
              </a:rPr>
              <a:t> un </a:t>
            </a:r>
            <a:r>
              <a:rPr lang="en-GB" sz="2400" b="1" dirty="0" err="1" smtClean="0">
                <a:solidFill>
                  <a:srgbClr val="00B050"/>
                </a:solidFill>
              </a:rPr>
              <a:t>stylo</a:t>
            </a:r>
            <a:r>
              <a:rPr lang="en-GB" sz="2400" b="1" dirty="0" smtClean="0">
                <a:solidFill>
                  <a:srgbClr val="00B050"/>
                </a:solidFill>
              </a:rPr>
              <a:t> et un </a:t>
            </a:r>
            <a:r>
              <a:rPr lang="en-GB" sz="2400" b="1" dirty="0" err="1" smtClean="0">
                <a:solidFill>
                  <a:srgbClr val="00B050"/>
                </a:solidFill>
              </a:rPr>
              <a:t>livre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25" y="4869160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2. </a:t>
            </a:r>
            <a:r>
              <a:rPr lang="en-GB" sz="2400" b="1" dirty="0" err="1" smtClean="0">
                <a:solidFill>
                  <a:srgbClr val="00B050"/>
                </a:solidFill>
              </a:rPr>
              <a:t>Dans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mon</a:t>
            </a:r>
            <a:r>
              <a:rPr lang="en-GB" sz="2400" b="1" dirty="0" smtClean="0">
                <a:solidFill>
                  <a:srgbClr val="00B050"/>
                </a:solidFill>
              </a:rPr>
              <a:t> sac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il</a:t>
            </a:r>
            <a:r>
              <a:rPr lang="en-GB" sz="2400" b="1" u="sng" dirty="0" smtClean="0">
                <a:solidFill>
                  <a:srgbClr val="00B050"/>
                </a:solidFill>
              </a:rPr>
              <a:t> y a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trois</a:t>
            </a:r>
            <a:r>
              <a:rPr lang="en-GB" sz="2400" b="1" dirty="0" smtClean="0">
                <a:solidFill>
                  <a:srgbClr val="00B050"/>
                </a:solidFill>
              </a:rPr>
              <a:t> crayons, un portable et des cahiers.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2930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1. In my bag </a:t>
            </a:r>
            <a:r>
              <a:rPr lang="en-GB" sz="2400" b="1" i="1" dirty="0" smtClean="0">
                <a:solidFill>
                  <a:srgbClr val="0000FF"/>
                </a:solidFill>
              </a:rPr>
              <a:t>I have </a:t>
            </a:r>
            <a:r>
              <a:rPr lang="en-GB" sz="2400" b="1" dirty="0" smtClean="0">
                <a:solidFill>
                  <a:srgbClr val="0000FF"/>
                </a:solidFill>
              </a:rPr>
              <a:t>a pen and a book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793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2</a:t>
            </a:r>
            <a:r>
              <a:rPr lang="en-GB" sz="2400" b="1" dirty="0" smtClean="0">
                <a:solidFill>
                  <a:srgbClr val="0000FF"/>
                </a:solidFill>
              </a:rPr>
              <a:t>. In my bag </a:t>
            </a:r>
            <a:r>
              <a:rPr lang="en-GB" sz="2400" b="1" i="1" dirty="0" smtClean="0">
                <a:solidFill>
                  <a:srgbClr val="0000FF"/>
                </a:solidFill>
              </a:rPr>
              <a:t>there are </a:t>
            </a:r>
            <a:r>
              <a:rPr lang="en-GB" sz="2400" b="1" dirty="0" smtClean="0">
                <a:solidFill>
                  <a:srgbClr val="0000FF"/>
                </a:solidFill>
              </a:rPr>
              <a:t>three pencils, a mobile and some exercise books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Have a go at putting these sentences into French.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990607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1. In my bag I have a purse and a pencil case 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5" y="2257134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2. In my bag there is a planner and a calculator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8107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1. </a:t>
            </a:r>
            <a:r>
              <a:rPr lang="en-GB" sz="2400" b="1" dirty="0" err="1" smtClean="0">
                <a:solidFill>
                  <a:srgbClr val="0000FF"/>
                </a:solidFill>
              </a:rPr>
              <a:t>Dans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mon</a:t>
            </a:r>
            <a:r>
              <a:rPr lang="en-GB" sz="2400" b="1" dirty="0" smtClean="0">
                <a:solidFill>
                  <a:srgbClr val="0000FF"/>
                </a:solidFill>
              </a:rPr>
              <a:t> sac </a:t>
            </a:r>
            <a:r>
              <a:rPr lang="en-GB" sz="2400" b="1" dirty="0" err="1" smtClean="0">
                <a:solidFill>
                  <a:srgbClr val="0000FF"/>
                </a:solidFill>
              </a:rPr>
              <a:t>j’ai</a:t>
            </a:r>
            <a:r>
              <a:rPr lang="en-GB" sz="2400" b="1" dirty="0" smtClean="0">
                <a:solidFill>
                  <a:srgbClr val="0000FF"/>
                </a:solidFill>
              </a:rPr>
              <a:t> un </a:t>
            </a:r>
            <a:r>
              <a:rPr lang="en-GB" sz="2400" b="1" dirty="0" err="1" smtClean="0">
                <a:solidFill>
                  <a:srgbClr val="0000FF"/>
                </a:solidFill>
              </a:rPr>
              <a:t>porte-monnaie</a:t>
            </a:r>
            <a:r>
              <a:rPr lang="en-GB" sz="2400" b="1" dirty="0" smtClean="0">
                <a:solidFill>
                  <a:srgbClr val="0000FF"/>
                </a:solidFill>
              </a:rPr>
              <a:t> et </a:t>
            </a:r>
            <a:r>
              <a:rPr lang="en-GB" sz="2400" b="1" dirty="0" err="1" smtClean="0">
                <a:solidFill>
                  <a:srgbClr val="0000FF"/>
                </a:solidFill>
              </a:rPr>
              <a:t>une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trousse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67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2</a:t>
            </a:r>
            <a:r>
              <a:rPr lang="en-GB" sz="2400" b="1" dirty="0" smtClean="0">
                <a:solidFill>
                  <a:srgbClr val="0000FF"/>
                </a:solidFill>
              </a:rPr>
              <a:t>. </a:t>
            </a:r>
            <a:r>
              <a:rPr lang="en-GB" sz="2400" b="1" dirty="0" err="1" smtClean="0">
                <a:solidFill>
                  <a:srgbClr val="0000FF"/>
                </a:solidFill>
              </a:rPr>
              <a:t>Dans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mon</a:t>
            </a:r>
            <a:r>
              <a:rPr lang="en-GB" sz="2400" b="1" dirty="0" smtClean="0">
                <a:solidFill>
                  <a:srgbClr val="0000FF"/>
                </a:solidFill>
              </a:rPr>
              <a:t> sac </a:t>
            </a:r>
            <a:r>
              <a:rPr lang="en-GB" sz="2400" b="1" dirty="0" err="1" smtClean="0">
                <a:solidFill>
                  <a:srgbClr val="0000FF"/>
                </a:solidFill>
              </a:rPr>
              <a:t>il</a:t>
            </a:r>
            <a:r>
              <a:rPr lang="en-GB" sz="2400" b="1" dirty="0" smtClean="0">
                <a:solidFill>
                  <a:srgbClr val="0000FF"/>
                </a:solidFill>
              </a:rPr>
              <a:t> y a un carnet de </a:t>
            </a:r>
            <a:r>
              <a:rPr lang="en-GB" sz="2400" b="1" dirty="0" err="1" smtClean="0">
                <a:solidFill>
                  <a:srgbClr val="0000FF"/>
                </a:solidFill>
              </a:rPr>
              <a:t>textes</a:t>
            </a:r>
            <a:r>
              <a:rPr lang="en-GB" sz="2400" b="1" dirty="0" smtClean="0">
                <a:solidFill>
                  <a:srgbClr val="0000FF"/>
                </a:solidFill>
              </a:rPr>
              <a:t> et </a:t>
            </a:r>
            <a:r>
              <a:rPr lang="en-GB" sz="2400" b="1" dirty="0" err="1" smtClean="0">
                <a:solidFill>
                  <a:srgbClr val="0000FF"/>
                </a:solidFill>
              </a:rPr>
              <a:t>une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calculatrice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602633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00B050"/>
                </a:solidFill>
              </a:rPr>
              <a:t>3</a:t>
            </a:r>
            <a:r>
              <a:rPr lang="en-GB" sz="2400" b="1" dirty="0" smtClean="0">
                <a:solidFill>
                  <a:srgbClr val="00B050"/>
                </a:solidFill>
              </a:rPr>
              <a:t>. In my bag there are some exercise books and some pens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12" y="43651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3</a:t>
            </a:r>
            <a:r>
              <a:rPr lang="en-GB" sz="2400" b="1" dirty="0" smtClean="0">
                <a:solidFill>
                  <a:srgbClr val="0000FF"/>
                </a:solidFill>
              </a:rPr>
              <a:t>. </a:t>
            </a:r>
            <a:r>
              <a:rPr lang="en-GB" sz="2400" b="1" dirty="0" err="1" smtClean="0">
                <a:solidFill>
                  <a:srgbClr val="0000FF"/>
                </a:solidFill>
              </a:rPr>
              <a:t>Dans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mon</a:t>
            </a:r>
            <a:r>
              <a:rPr lang="en-GB" sz="2400" b="1" dirty="0" smtClean="0">
                <a:solidFill>
                  <a:srgbClr val="0000FF"/>
                </a:solidFill>
              </a:rPr>
              <a:t> sac </a:t>
            </a:r>
            <a:r>
              <a:rPr lang="en-GB" sz="2400" b="1" dirty="0" err="1" smtClean="0">
                <a:solidFill>
                  <a:srgbClr val="0000FF"/>
                </a:solidFill>
              </a:rPr>
              <a:t>il</a:t>
            </a:r>
            <a:r>
              <a:rPr lang="en-GB" sz="2400" b="1" dirty="0" smtClean="0">
                <a:solidFill>
                  <a:srgbClr val="0000FF"/>
                </a:solidFill>
              </a:rPr>
              <a:t> y a des cahiers et des </a:t>
            </a:r>
            <a:r>
              <a:rPr lang="en-GB" sz="2400" b="1" dirty="0" err="1" smtClean="0">
                <a:solidFill>
                  <a:srgbClr val="0000FF"/>
                </a:solidFill>
              </a:rPr>
              <a:t>stylos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6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You will also need to make your verbs NEGATIVE: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7738" y="908720"/>
            <a:ext cx="69996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n’ai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pas de= I don’t have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63" y="1844824"/>
            <a:ext cx="87827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n’y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pas de = there isn’t/ aren’t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What do these sentences mean in English 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3602633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1. </a:t>
            </a:r>
            <a:r>
              <a:rPr lang="en-GB" sz="2400" b="1" dirty="0" err="1" smtClean="0">
                <a:solidFill>
                  <a:srgbClr val="00B050"/>
                </a:solidFill>
              </a:rPr>
              <a:t>Dans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mon</a:t>
            </a:r>
            <a:r>
              <a:rPr lang="en-GB" sz="2400" b="1" dirty="0" smtClean="0">
                <a:solidFill>
                  <a:srgbClr val="00B050"/>
                </a:solidFill>
              </a:rPr>
              <a:t> sac </a:t>
            </a:r>
            <a:r>
              <a:rPr lang="en-GB" sz="2400" b="1" u="sng" dirty="0" smtClean="0">
                <a:solidFill>
                  <a:srgbClr val="00B050"/>
                </a:solidFill>
              </a:rPr>
              <a:t>je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n’ai</a:t>
            </a:r>
            <a:r>
              <a:rPr lang="en-GB" sz="2400" b="1" u="sng" dirty="0" smtClean="0">
                <a:solidFill>
                  <a:srgbClr val="00B050"/>
                </a:solidFill>
              </a:rPr>
              <a:t> pas de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trousse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25" y="4869160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2. </a:t>
            </a:r>
            <a:r>
              <a:rPr lang="en-GB" sz="2400" b="1" dirty="0" err="1" smtClean="0">
                <a:solidFill>
                  <a:srgbClr val="00B050"/>
                </a:solidFill>
              </a:rPr>
              <a:t>Dans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mon</a:t>
            </a:r>
            <a:r>
              <a:rPr lang="en-GB" sz="2400" b="1" dirty="0" smtClean="0">
                <a:solidFill>
                  <a:srgbClr val="00B050"/>
                </a:solidFill>
              </a:rPr>
              <a:t> sac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il</a:t>
            </a:r>
            <a:r>
              <a:rPr lang="en-GB" sz="2400" b="1" u="sng" dirty="0" smtClean="0">
                <a:solidFill>
                  <a:srgbClr val="00B050"/>
                </a:solidFill>
              </a:rPr>
              <a:t> </a:t>
            </a:r>
            <a:r>
              <a:rPr lang="en-GB" sz="2400" b="1" u="sng" dirty="0" err="1" smtClean="0">
                <a:solidFill>
                  <a:srgbClr val="00B050"/>
                </a:solidFill>
              </a:rPr>
              <a:t>n’y</a:t>
            </a:r>
            <a:r>
              <a:rPr lang="en-GB" sz="2400" b="1" u="sng" dirty="0" smtClean="0">
                <a:solidFill>
                  <a:srgbClr val="00B050"/>
                </a:solidFill>
              </a:rPr>
              <a:t> a pas de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calculatrice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ou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u="sng" dirty="0" smtClean="0">
                <a:solidFill>
                  <a:srgbClr val="00B050"/>
                </a:solidFill>
              </a:rPr>
              <a:t>de</a:t>
            </a:r>
            <a:r>
              <a:rPr lang="en-GB" sz="2400" b="1" dirty="0" smtClean="0">
                <a:solidFill>
                  <a:srgbClr val="00B050"/>
                </a:solidFill>
              </a:rPr>
              <a:t> portable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2930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1. In my bag </a:t>
            </a:r>
            <a:r>
              <a:rPr lang="en-GB" sz="2400" b="1" i="1" dirty="0" smtClean="0">
                <a:solidFill>
                  <a:srgbClr val="0000FF"/>
                </a:solidFill>
              </a:rPr>
              <a:t>I don’t have</a:t>
            </a:r>
            <a:r>
              <a:rPr lang="en-GB" sz="2400" b="1" i="1" dirty="0">
                <a:solidFill>
                  <a:srgbClr val="0000FF"/>
                </a:solidFill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</a:rPr>
              <a:t>a pencil case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793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2</a:t>
            </a:r>
            <a:r>
              <a:rPr lang="en-GB" sz="2400" b="1" dirty="0" smtClean="0">
                <a:solidFill>
                  <a:srgbClr val="0000FF"/>
                </a:solidFill>
              </a:rPr>
              <a:t>. In my bag </a:t>
            </a:r>
            <a:r>
              <a:rPr lang="en-GB" sz="2400" b="1" i="1" dirty="0" smtClean="0">
                <a:solidFill>
                  <a:srgbClr val="0000FF"/>
                </a:solidFill>
              </a:rPr>
              <a:t>there isn’t </a:t>
            </a:r>
            <a:r>
              <a:rPr lang="en-GB" sz="2400" b="1" dirty="0" smtClean="0">
                <a:solidFill>
                  <a:srgbClr val="0000FF"/>
                </a:solidFill>
              </a:rPr>
              <a:t>a calculator or a phone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5" y="604102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When using the negative form of the verb, you should have noticed that the word ‘un/</a:t>
            </a:r>
            <a:r>
              <a:rPr lang="en-GB" sz="2000" b="1" dirty="0" err="1" smtClean="0">
                <a:solidFill>
                  <a:srgbClr val="FF0000"/>
                </a:solidFill>
              </a:rPr>
              <a:t>une</a:t>
            </a:r>
            <a:r>
              <a:rPr lang="en-GB" sz="2000" b="1" dirty="0" smtClean="0">
                <a:solidFill>
                  <a:srgbClr val="FF0000"/>
                </a:solidFill>
              </a:rPr>
              <a:t>’ has disappeared.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2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/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Have a go at putting together the following sentences using the  verbs in the NEGATIVE: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7738" y="908720"/>
            <a:ext cx="69996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n’ai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pas de= I don’t have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63" y="1844824"/>
            <a:ext cx="87827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n’y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pas de = there isn’t/ aren’t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2924944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1. In my bag I don’t have a purse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425" y="4191471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2. In my bag there isn’t a pencil or a rubber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61540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1. </a:t>
            </a:r>
            <a:r>
              <a:rPr lang="en-GB" sz="2400" b="1" dirty="0" err="1" smtClean="0">
                <a:solidFill>
                  <a:srgbClr val="0000FF"/>
                </a:solidFill>
              </a:rPr>
              <a:t>Dans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mon</a:t>
            </a:r>
            <a:r>
              <a:rPr lang="en-GB" sz="2400" b="1" dirty="0" smtClean="0">
                <a:solidFill>
                  <a:srgbClr val="0000FF"/>
                </a:solidFill>
              </a:rPr>
              <a:t> sac je </a:t>
            </a:r>
            <a:r>
              <a:rPr lang="en-GB" sz="2400" b="1" dirty="0" err="1" smtClean="0">
                <a:solidFill>
                  <a:srgbClr val="0000FF"/>
                </a:solidFill>
              </a:rPr>
              <a:t>n’ai</a:t>
            </a:r>
            <a:r>
              <a:rPr lang="en-GB" sz="2400" b="1" dirty="0" smtClean="0">
                <a:solidFill>
                  <a:srgbClr val="0000FF"/>
                </a:solidFill>
              </a:rPr>
              <a:t> pas de </a:t>
            </a:r>
            <a:r>
              <a:rPr lang="en-GB" sz="2400" b="1" dirty="0" err="1" smtClean="0">
                <a:solidFill>
                  <a:srgbClr val="0000FF"/>
                </a:solidFill>
              </a:rPr>
              <a:t>porte-monnaie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901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2</a:t>
            </a:r>
            <a:r>
              <a:rPr lang="en-GB" sz="2400" b="1" dirty="0" smtClean="0">
                <a:solidFill>
                  <a:srgbClr val="0000FF"/>
                </a:solidFill>
              </a:rPr>
              <a:t>. </a:t>
            </a:r>
            <a:r>
              <a:rPr lang="en-GB" sz="2400" b="1" dirty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Dans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mon</a:t>
            </a:r>
            <a:r>
              <a:rPr lang="en-GB" sz="2400" b="1" dirty="0" smtClean="0">
                <a:solidFill>
                  <a:srgbClr val="0000FF"/>
                </a:solidFill>
              </a:rPr>
              <a:t> sac </a:t>
            </a:r>
            <a:r>
              <a:rPr lang="en-GB" sz="2400" b="1" dirty="0" err="1" smtClean="0">
                <a:solidFill>
                  <a:srgbClr val="0000FF"/>
                </a:solidFill>
              </a:rPr>
              <a:t>il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n’y</a:t>
            </a:r>
            <a:r>
              <a:rPr lang="en-GB" sz="2400" b="1" dirty="0" smtClean="0">
                <a:solidFill>
                  <a:srgbClr val="0000FF"/>
                </a:solidFill>
              </a:rPr>
              <a:t> a pas de crayon </a:t>
            </a:r>
            <a:r>
              <a:rPr lang="en-GB" sz="2400" b="1" dirty="0" err="1" smtClean="0">
                <a:solidFill>
                  <a:srgbClr val="0000FF"/>
                </a:solidFill>
              </a:rPr>
              <a:t>ou</a:t>
            </a:r>
            <a:r>
              <a:rPr lang="en-GB" sz="2400" b="1" dirty="0" smtClean="0">
                <a:solidFill>
                  <a:srgbClr val="0000FF"/>
                </a:solidFill>
              </a:rPr>
              <a:t> de </a:t>
            </a:r>
            <a:r>
              <a:rPr lang="en-GB" sz="2400" b="1" dirty="0" err="1" smtClean="0">
                <a:solidFill>
                  <a:srgbClr val="0000FF"/>
                </a:solidFill>
              </a:rPr>
              <a:t>gomme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-4458" y="5474841"/>
            <a:ext cx="9144000" cy="618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00B050"/>
                </a:solidFill>
              </a:rPr>
              <a:t>3</a:t>
            </a:r>
            <a:r>
              <a:rPr lang="en-GB" sz="2400" b="1" dirty="0" smtClean="0">
                <a:solidFill>
                  <a:srgbClr val="00B050"/>
                </a:solidFill>
              </a:rPr>
              <a:t>. In my bag there aren’t any pens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36512" y="62373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3</a:t>
            </a:r>
            <a:r>
              <a:rPr lang="en-GB" sz="2400" b="1" dirty="0" smtClean="0">
                <a:solidFill>
                  <a:srgbClr val="0000FF"/>
                </a:solidFill>
              </a:rPr>
              <a:t>.  </a:t>
            </a:r>
            <a:r>
              <a:rPr lang="en-GB" sz="2400" b="1" dirty="0" err="1" smtClean="0">
                <a:solidFill>
                  <a:srgbClr val="0000FF"/>
                </a:solidFill>
              </a:rPr>
              <a:t>Dans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mon</a:t>
            </a:r>
            <a:r>
              <a:rPr lang="en-GB" sz="2400" b="1" dirty="0" smtClean="0">
                <a:solidFill>
                  <a:srgbClr val="0000FF"/>
                </a:solidFill>
              </a:rPr>
              <a:t> sac </a:t>
            </a:r>
            <a:r>
              <a:rPr lang="en-GB" sz="2400" b="1" dirty="0" err="1" smtClean="0">
                <a:solidFill>
                  <a:srgbClr val="0000FF"/>
                </a:solidFill>
              </a:rPr>
              <a:t>il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n’y</a:t>
            </a:r>
            <a:r>
              <a:rPr lang="en-GB" sz="2400" b="1" dirty="0" smtClean="0">
                <a:solidFill>
                  <a:srgbClr val="0000FF"/>
                </a:solidFill>
              </a:rPr>
              <a:t> a pas de </a:t>
            </a:r>
            <a:r>
              <a:rPr lang="en-GB" sz="2400" b="1" dirty="0" err="1" smtClean="0">
                <a:solidFill>
                  <a:srgbClr val="0000FF"/>
                </a:solidFill>
              </a:rPr>
              <a:t>stylos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0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4898" y="42370"/>
            <a:ext cx="7848872" cy="830997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FF00"/>
                </a:solidFill>
                <a:latin typeface="Comic Sans MS" pitchFamily="66" charset="0"/>
              </a:rPr>
              <a:t>CHECKLIST</a:t>
            </a:r>
            <a:endParaRPr lang="en-GB" sz="48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80" y="1599183"/>
            <a:ext cx="9127319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know most of the words for items in my bag.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81" y="2463279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use the two key verbs.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76" y="3327375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use the two key verbs in the negative form.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t.ward.HOLLY-LODGE\AppData\Local\Microsoft\Windows\Temporary Internet Files\Content.IE5\SEJL84K2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428" y="4365104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5576" y="4803209"/>
            <a:ext cx="6192688" cy="923330"/>
          </a:xfrm>
          <a:prstGeom prst="rect">
            <a:avLst/>
          </a:prstGeom>
          <a:noFill/>
          <a:ln w="698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Comic Sans MS" pitchFamily="66" charset="0"/>
              </a:rPr>
              <a:t>BONNE CHANCE</a:t>
            </a:r>
            <a:endParaRPr lang="en-GB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2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599</Words>
  <Application>Microsoft Office PowerPoint</Application>
  <PresentationFormat>On-screen Show (4:3)</PresentationFormat>
  <Paragraphs>119</Paragraphs>
  <Slides>8</Slides>
  <Notes>1</Notes>
  <HiddenSlides>0</HiddenSlides>
  <MMClips>10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Holly Lodge Girls\'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Ward</dc:creator>
  <cp:lastModifiedBy>Win7</cp:lastModifiedBy>
  <cp:revision>48</cp:revision>
  <cp:lastPrinted>2012-03-28T15:22:05Z</cp:lastPrinted>
  <dcterms:created xsi:type="dcterms:W3CDTF">2011-12-08T17:54:42Z</dcterms:created>
  <dcterms:modified xsi:type="dcterms:W3CDTF">2012-04-20T14:13:26Z</dcterms:modified>
</cp:coreProperties>
</file>