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MA MAISON  -  MY HOUSE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18119"/>
              </p:ext>
            </p:extLst>
          </p:nvPr>
        </p:nvGraphicFramePr>
        <p:xfrm>
          <a:off x="-43284" y="764703"/>
          <a:ext cx="9120992" cy="2639568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778890"/>
                <a:gridCol w="1893518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LIVING ROOM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KITCHEN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DINING 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BEDROOM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BATHROOM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3284" y="2844120"/>
            <a:ext cx="1801131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salon / 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salle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séjour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7847" y="2851104"/>
            <a:ext cx="18644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la cuisine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2247" y="2851743"/>
            <a:ext cx="174184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salle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à manger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855681"/>
            <a:ext cx="197398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chambre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salle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bain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512271"/>
              </p:ext>
            </p:extLst>
          </p:nvPr>
        </p:nvGraphicFramePr>
        <p:xfrm>
          <a:off x="5322" y="4144544"/>
          <a:ext cx="9120992" cy="2713456"/>
        </p:xfrm>
        <a:graphic>
          <a:graphicData uri="http://schemas.openxmlformats.org/drawingml/2006/table">
            <a:tbl>
              <a:tblPr/>
              <a:tblGrid>
                <a:gridCol w="1841662"/>
                <a:gridCol w="1786820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STAIRS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GARDEN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6131208"/>
            <a:ext cx="19077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l’entrée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14422" y="6131208"/>
            <a:ext cx="171454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l’escalier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9055" y="611604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jardin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17265" y="611604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balcon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28312" y="6150114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grenier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mansarde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8" y="1628800"/>
            <a:ext cx="13811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47" y="1409725"/>
            <a:ext cx="12192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54" y="1519262"/>
            <a:ext cx="14954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76" y="1484033"/>
            <a:ext cx="1231920" cy="131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01" y="1463993"/>
            <a:ext cx="12477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7" y="4653136"/>
            <a:ext cx="14668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43" y="4695998"/>
            <a:ext cx="14097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91" y="4641269"/>
            <a:ext cx="12477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78" y="4595513"/>
            <a:ext cx="1485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00" y="4595513"/>
            <a:ext cx="12477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al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67624" y="3429000"/>
            <a:ext cx="304800" cy="304800"/>
          </a:xfrm>
          <a:prstGeom prst="rect">
            <a:avLst/>
          </a:prstGeom>
        </p:spPr>
      </p:pic>
      <p:pic>
        <p:nvPicPr>
          <p:cNvPr id="3" name="cuisin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546858" y="3161044"/>
            <a:ext cx="286378" cy="286378"/>
          </a:xfrm>
          <a:prstGeom prst="rect">
            <a:avLst/>
          </a:prstGeom>
        </p:spPr>
      </p:pic>
      <p:pic>
        <p:nvPicPr>
          <p:cNvPr id="5" name="salle a mange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995657" y="3096641"/>
            <a:ext cx="225966" cy="225966"/>
          </a:xfrm>
          <a:prstGeom prst="rect">
            <a:avLst/>
          </a:prstGeom>
        </p:spPr>
      </p:pic>
      <p:pic>
        <p:nvPicPr>
          <p:cNvPr id="6" name="chambr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239647" y="3209624"/>
            <a:ext cx="286378" cy="286378"/>
          </a:xfrm>
          <a:prstGeom prst="rect">
            <a:avLst/>
          </a:prstGeom>
        </p:spPr>
      </p:pic>
      <p:pic>
        <p:nvPicPr>
          <p:cNvPr id="9" name="salle de bains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643276" y="3254190"/>
            <a:ext cx="304800" cy="304800"/>
          </a:xfrm>
          <a:prstGeom prst="rect">
            <a:avLst/>
          </a:prstGeom>
        </p:spPr>
      </p:pic>
      <p:pic>
        <p:nvPicPr>
          <p:cNvPr id="10" name="entre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06442" y="6438448"/>
            <a:ext cx="304800" cy="304800"/>
          </a:xfrm>
          <a:prstGeom prst="rect">
            <a:avLst/>
          </a:prstGeom>
        </p:spPr>
      </p:pic>
      <p:pic>
        <p:nvPicPr>
          <p:cNvPr id="11" name="escalier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619293" y="6464449"/>
            <a:ext cx="304800" cy="304800"/>
          </a:xfrm>
          <a:prstGeom prst="rect">
            <a:avLst/>
          </a:prstGeom>
        </p:spPr>
      </p:pic>
      <p:pic>
        <p:nvPicPr>
          <p:cNvPr id="12" name="jardin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533068" y="6456870"/>
            <a:ext cx="286378" cy="286378"/>
          </a:xfrm>
          <a:prstGeom prst="rect">
            <a:avLst/>
          </a:prstGeom>
        </p:spPr>
      </p:pic>
      <p:pic>
        <p:nvPicPr>
          <p:cNvPr id="13" name="grenier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014563" y="6332751"/>
            <a:ext cx="304800" cy="304800"/>
          </a:xfrm>
          <a:prstGeom prst="rect">
            <a:avLst/>
          </a:prstGeom>
        </p:spPr>
      </p:pic>
      <p:pic>
        <p:nvPicPr>
          <p:cNvPr id="14" name="balcon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073550" y="6504057"/>
            <a:ext cx="317288" cy="3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5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6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4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220" y="332656"/>
            <a:ext cx="5953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MY HOUSE HAS A BASEMENT.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une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mansarde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n’a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pas de sous-sol.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 un sous-sol.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620688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C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717" y="3429000"/>
            <a:ext cx="6710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MY HOUSE DOES NOT HAVE A GARAGE.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n’a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pas de garage.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il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n’y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 pas de garage.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deux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garages.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692" y="3859887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A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12" grpId="0" animBg="1"/>
      <p:bldP spid="13" grpId="0"/>
      <p:bldP spid="13" grpId="1" build="allAtOnce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9334" y="1595021"/>
            <a:ext cx="4320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BECAUSE…..</a:t>
            </a:r>
          </a:p>
          <a:p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 is too small. 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 is pretty.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 is quite big.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 have to share with my sister.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 is comfortable.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65" y="1595021"/>
            <a:ext cx="4320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PARCE QUE…..</a:t>
            </a: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1.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assez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grand.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2.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trop petit.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3.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confortable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4.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joli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rabicPeriod" startAt="5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je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dois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partager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avec ma</a:t>
            </a: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soeur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148" y="2771632"/>
            <a:ext cx="415227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c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it is quite big.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707" y="3367338"/>
            <a:ext cx="4150923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a.  it is too small.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0930" y="4231823"/>
            <a:ext cx="415227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e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it is comfortable.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0930" y="4853191"/>
            <a:ext cx="4158476" cy="738664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lphaLcPeriod" startAt="2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 is pretty.</a:t>
            </a:r>
          </a:p>
          <a:p>
            <a:pPr marL="514350" indent="-514350">
              <a:buAutoNum type="alphaLcPeriod" startAt="2"/>
            </a:pPr>
            <a:endParaRPr lang="en-GB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7128" y="5740249"/>
            <a:ext cx="4158476" cy="830997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d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I have </a:t>
            </a:r>
            <a:r>
              <a:rPr lang="en-GB" sz="2400" dirty="0" err="1" smtClean="0">
                <a:solidFill>
                  <a:srgbClr val="00FF99"/>
                </a:solidFill>
                <a:latin typeface="Comic Sans MS" pitchFamily="66" charset="0"/>
              </a:rPr>
              <a:t>to.share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 with my sister.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898" y="42370"/>
            <a:ext cx="7848872" cy="1446550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rgbClr val="00FF00"/>
                </a:solidFill>
                <a:latin typeface="Comic Sans MS" pitchFamily="66" charset="0"/>
              </a:rPr>
              <a:t>REASONS</a:t>
            </a:r>
            <a:endParaRPr lang="en-GB" sz="8800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4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884" y="2354750"/>
            <a:ext cx="2917956" cy="461665"/>
          </a:xfrm>
          <a:prstGeom prst="rect">
            <a:avLst/>
          </a:prstGeom>
          <a:solidFill>
            <a:srgbClr val="9933FF"/>
          </a:solidFill>
          <a:ln w="254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EXAMPLES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4231" y="388414"/>
            <a:ext cx="60486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  <a:endParaRPr lang="en-GB" sz="3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479" y="1329062"/>
            <a:ext cx="91171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FFFF66"/>
                </a:solidFill>
                <a:latin typeface="Comic Sans MS" pitchFamily="66" charset="0"/>
              </a:rPr>
              <a:t>Can you put this all together to make HIGHER level sentences?</a:t>
            </a:r>
            <a:endParaRPr lang="en-GB" sz="23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223227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" y="223227"/>
            <a:ext cx="1133941" cy="1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543" y="5758084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latin typeface="Comic Sans MS" pitchFamily="66" charset="0"/>
              </a:rPr>
              <a:t>Ma </a:t>
            </a:r>
            <a:r>
              <a:rPr lang="en-GB" sz="2300" dirty="0" err="1" smtClean="0">
                <a:latin typeface="Comic Sans MS" pitchFamily="66" charset="0"/>
              </a:rPr>
              <a:t>maison</a:t>
            </a:r>
            <a:r>
              <a:rPr lang="en-GB" sz="2300" dirty="0" smtClean="0">
                <a:latin typeface="Comic Sans MS" pitchFamily="66" charset="0"/>
              </a:rPr>
              <a:t> </a:t>
            </a:r>
            <a:r>
              <a:rPr lang="en-GB" sz="2300" dirty="0" err="1" smtClean="0">
                <a:latin typeface="Comic Sans MS" pitchFamily="66" charset="0"/>
              </a:rPr>
              <a:t>est</a:t>
            </a:r>
            <a:r>
              <a:rPr lang="en-GB" sz="2300" dirty="0" smtClean="0">
                <a:latin typeface="Comic Sans MS" pitchFamily="66" charset="0"/>
              </a:rPr>
              <a:t> </a:t>
            </a:r>
            <a:r>
              <a:rPr lang="en-GB" sz="2300" dirty="0" err="1" smtClean="0">
                <a:latin typeface="Comic Sans MS" pitchFamily="66" charset="0"/>
              </a:rPr>
              <a:t>assez</a:t>
            </a:r>
            <a:r>
              <a:rPr lang="en-GB" sz="2300" dirty="0" smtClean="0">
                <a:latin typeface="Comic Sans MS" pitchFamily="66" charset="0"/>
              </a:rPr>
              <a:t> petite </a:t>
            </a:r>
            <a:r>
              <a:rPr lang="en-GB" sz="2300" dirty="0" err="1" smtClean="0">
                <a:latin typeface="Comic Sans MS" pitchFamily="66" charset="0"/>
              </a:rPr>
              <a:t>mais</a:t>
            </a:r>
            <a:r>
              <a:rPr lang="en-GB" sz="2300" dirty="0" smtClean="0">
                <a:latin typeface="Comic Sans MS" pitchFamily="66" charset="0"/>
              </a:rPr>
              <a:t> à </a:t>
            </a:r>
            <a:r>
              <a:rPr lang="en-GB" sz="2300" dirty="0" err="1" smtClean="0">
                <a:latin typeface="Comic Sans MS" pitchFamily="66" charset="0"/>
              </a:rPr>
              <a:t>mon</a:t>
            </a:r>
            <a:r>
              <a:rPr lang="en-GB" sz="2300" dirty="0" smtClean="0">
                <a:latin typeface="Comic Sans MS" pitchFamily="66" charset="0"/>
              </a:rPr>
              <a:t> </a:t>
            </a:r>
            <a:r>
              <a:rPr lang="en-GB" sz="2300" dirty="0" err="1" smtClean="0">
                <a:latin typeface="Comic Sans MS" pitchFamily="66" charset="0"/>
              </a:rPr>
              <a:t>avis</a:t>
            </a:r>
            <a:r>
              <a:rPr lang="en-GB" sz="2300" dirty="0" smtClean="0">
                <a:latin typeface="Comic Sans MS" pitchFamily="66" charset="0"/>
              </a:rPr>
              <a:t> </a:t>
            </a:r>
            <a:r>
              <a:rPr lang="en-GB" sz="2300" dirty="0" err="1" smtClean="0">
                <a:latin typeface="Comic Sans MS" pitchFamily="66" charset="0"/>
              </a:rPr>
              <a:t>c’est</a:t>
            </a:r>
            <a:r>
              <a:rPr lang="en-GB" sz="2300" dirty="0" smtClean="0">
                <a:latin typeface="Comic Sans MS" pitchFamily="66" charset="0"/>
              </a:rPr>
              <a:t> </a:t>
            </a:r>
            <a:r>
              <a:rPr lang="en-GB" sz="2300" dirty="0" err="1" smtClean="0">
                <a:latin typeface="Comic Sans MS" pitchFamily="66" charset="0"/>
              </a:rPr>
              <a:t>très</a:t>
            </a:r>
            <a:r>
              <a:rPr lang="en-GB" sz="2300" dirty="0" smtClean="0">
                <a:latin typeface="Comic Sans MS" pitchFamily="66" charset="0"/>
              </a:rPr>
              <a:t> </a:t>
            </a:r>
            <a:r>
              <a:rPr lang="en-GB" sz="2300" dirty="0" err="1" smtClean="0">
                <a:latin typeface="Comic Sans MS" pitchFamily="66" charset="0"/>
              </a:rPr>
              <a:t>confortable</a:t>
            </a:r>
            <a:r>
              <a:rPr lang="en-GB" sz="2300" dirty="0" smtClean="0">
                <a:latin typeface="Comic Sans MS" pitchFamily="66" charset="0"/>
              </a:rPr>
              <a:t>.</a:t>
            </a:r>
            <a:endParaRPr lang="en-GB" sz="23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52" y="4544385"/>
            <a:ext cx="965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Dans</a:t>
            </a:r>
            <a:r>
              <a:rPr lang="en-GB" sz="2400" dirty="0" smtClean="0">
                <a:latin typeface="Comic Sans MS" pitchFamily="66" charset="0"/>
              </a:rPr>
              <a:t> ma </a:t>
            </a:r>
            <a:r>
              <a:rPr lang="en-GB" sz="2400" dirty="0" err="1" smtClean="0">
                <a:latin typeface="Comic Sans MS" pitchFamily="66" charset="0"/>
              </a:rPr>
              <a:t>maison</a:t>
            </a:r>
            <a:r>
              <a:rPr lang="en-GB" sz="2400" dirty="0" smtClean="0">
                <a:latin typeface="Comic Sans MS" pitchFamily="66" charset="0"/>
              </a:rPr>
              <a:t>, </a:t>
            </a:r>
            <a:r>
              <a:rPr lang="en-GB" sz="2400" dirty="0" err="1" smtClean="0">
                <a:latin typeface="Comic Sans MS" pitchFamily="66" charset="0"/>
              </a:rPr>
              <a:t>il</a:t>
            </a:r>
            <a:r>
              <a:rPr lang="en-GB" sz="2400" dirty="0" smtClean="0">
                <a:latin typeface="Comic Sans MS" pitchFamily="66" charset="0"/>
              </a:rPr>
              <a:t> y a un </a:t>
            </a:r>
            <a:r>
              <a:rPr lang="en-GB" sz="2400" dirty="0" err="1" smtClean="0">
                <a:latin typeface="Comic Sans MS" pitchFamily="66" charset="0"/>
              </a:rPr>
              <a:t>joli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jardin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mais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il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n’y</a:t>
            </a:r>
            <a:r>
              <a:rPr lang="en-GB" sz="2400" dirty="0" smtClean="0">
                <a:latin typeface="Comic Sans MS" pitchFamily="66" charset="0"/>
              </a:rPr>
              <a:t> a pas de garage.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" y="2795429"/>
            <a:ext cx="8941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Au </a:t>
            </a:r>
            <a:r>
              <a:rPr lang="en-GB" sz="2400" dirty="0" err="1" smtClean="0">
                <a:latin typeface="Comic Sans MS" pitchFamily="66" charset="0"/>
              </a:rPr>
              <a:t>rez</a:t>
            </a:r>
            <a:r>
              <a:rPr lang="en-GB" sz="2400" dirty="0" smtClean="0">
                <a:latin typeface="Comic Sans MS" pitchFamily="66" charset="0"/>
              </a:rPr>
              <a:t>-de-</a:t>
            </a:r>
            <a:r>
              <a:rPr lang="en-GB" sz="2400" dirty="0" err="1" smtClean="0">
                <a:latin typeface="Comic Sans MS" pitchFamily="66" charset="0"/>
              </a:rPr>
              <a:t>chaussée</a:t>
            </a:r>
            <a:r>
              <a:rPr lang="en-GB" sz="2400" dirty="0" smtClean="0">
                <a:latin typeface="Comic Sans MS" pitchFamily="66" charset="0"/>
              </a:rPr>
              <a:t>, </a:t>
            </a:r>
            <a:r>
              <a:rPr lang="en-GB" sz="2400" dirty="0" err="1" smtClean="0">
                <a:latin typeface="Comic Sans MS" pitchFamily="66" charset="0"/>
              </a:rPr>
              <a:t>il</a:t>
            </a:r>
            <a:r>
              <a:rPr lang="en-GB" sz="2400" dirty="0" smtClean="0">
                <a:latin typeface="Comic Sans MS" pitchFamily="66" charset="0"/>
              </a:rPr>
              <a:t> y a un grand salon </a:t>
            </a:r>
            <a:r>
              <a:rPr lang="en-GB" sz="2400" dirty="0" err="1" smtClean="0">
                <a:latin typeface="Comic Sans MS" pitchFamily="66" charset="0"/>
              </a:rPr>
              <a:t>confortable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où</a:t>
            </a:r>
            <a:r>
              <a:rPr lang="en-GB" sz="2400" dirty="0" smtClean="0">
                <a:latin typeface="Comic Sans MS" pitchFamily="66" charset="0"/>
              </a:rPr>
              <a:t> je me </a:t>
            </a:r>
            <a:r>
              <a:rPr lang="en-GB" sz="2400" dirty="0" err="1" smtClean="0">
                <a:latin typeface="Comic Sans MS" pitchFamily="66" charset="0"/>
              </a:rPr>
              <a:t>relaxe</a:t>
            </a:r>
            <a:r>
              <a:rPr lang="en-GB" sz="2400" dirty="0" smtClean="0">
                <a:latin typeface="Comic Sans MS" pitchFamily="66" charset="0"/>
              </a:rPr>
              <a:t> et je </a:t>
            </a:r>
            <a:r>
              <a:rPr lang="en-GB" sz="2400" dirty="0" err="1" smtClean="0">
                <a:latin typeface="Comic Sans MS" pitchFamily="66" charset="0"/>
              </a:rPr>
              <a:t>regarde</a:t>
            </a:r>
            <a:r>
              <a:rPr lang="en-GB" sz="2400" dirty="0" smtClean="0">
                <a:latin typeface="Comic Sans MS" pitchFamily="66" charset="0"/>
              </a:rPr>
              <a:t> la </a:t>
            </a:r>
            <a:r>
              <a:rPr lang="en-GB" sz="2400" dirty="0" err="1" smtClean="0">
                <a:latin typeface="Comic Sans MS" pitchFamily="66" charset="0"/>
              </a:rPr>
              <a:t>télé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tous</a:t>
            </a:r>
            <a:r>
              <a:rPr lang="en-GB" sz="2400" dirty="0" smtClean="0">
                <a:latin typeface="Comic Sans MS" pitchFamily="66" charset="0"/>
              </a:rPr>
              <a:t> les </a:t>
            </a:r>
            <a:r>
              <a:rPr lang="en-GB" sz="2400" dirty="0" err="1" smtClean="0">
                <a:latin typeface="Comic Sans MS" pitchFamily="66" charset="0"/>
              </a:rPr>
              <a:t>jours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24" y="3573016"/>
            <a:ext cx="893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On the ground floor, there is a large, comfortable lounge where I relax and watch TV every day.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14" y="5035339"/>
            <a:ext cx="903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In my house, there is a pretty garden but there is no garage.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237312"/>
            <a:ext cx="921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My house is quite small but in my opinion it is very comfortable.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85" y="1775338"/>
            <a:ext cx="91171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CONNECTIVES + QUANTIFIERS + ADJECTIVES + OPINIONS</a:t>
            </a:r>
            <a:endParaRPr lang="en-GB" sz="23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5" y="42370"/>
            <a:ext cx="9109423" cy="1015663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FF00"/>
                </a:solidFill>
                <a:latin typeface="Comic Sans MS" pitchFamily="66" charset="0"/>
              </a:rPr>
              <a:t>CHECKLIST</a:t>
            </a:r>
            <a:endParaRPr lang="en-GB" sz="60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80" y="1556791"/>
            <a:ext cx="9127319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most rooms in the house from memory.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81" y="2492896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which rooms are on each floor.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76" y="3429000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the key verbs to describe my house.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6" y="4293096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give reasons why I (dis)like my bedroom.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8" y="4930721"/>
            <a:ext cx="1564538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5368826"/>
            <a:ext cx="6192688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66"/>
                </a:solidFill>
                <a:latin typeface="Comic Sans MS" pitchFamily="66" charset="0"/>
              </a:rPr>
              <a:t>BONNE CHANCE</a:t>
            </a:r>
            <a:endParaRPr lang="en-GB" sz="5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556791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43638" y="1556789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05966" y="1556790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640322" y="429309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24228" y="3392739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24228" y="2505569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20925" y="2492895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57205" y="3429000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605900" y="4286329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426057" y="2505569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455982" y="3429000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95928" y="4301079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MA MAISON  - 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MY HOUSE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66133"/>
              </p:ext>
            </p:extLst>
          </p:nvPr>
        </p:nvGraphicFramePr>
        <p:xfrm>
          <a:off x="10520" y="744151"/>
          <a:ext cx="9120992" cy="246543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LAUNDRY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SWIMMING POOL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KID’S BEDROOM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488" y="2790498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sous-sol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892" y="2805453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laverie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2794868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garage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3580" y="280545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piscine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3273" y="280545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chambre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d’enfants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842874"/>
              </p:ext>
            </p:extLst>
          </p:nvPr>
        </p:nvGraphicFramePr>
        <p:xfrm>
          <a:off x="-5966" y="3717032"/>
          <a:ext cx="9120992" cy="280831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GAMES ROOM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57261" y="5794920"/>
            <a:ext cx="182451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salle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jeux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5" y="1452903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31" y="1488425"/>
            <a:ext cx="1289326" cy="128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23" y="1523904"/>
            <a:ext cx="1210548" cy="121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54" y="1522397"/>
            <a:ext cx="1221382" cy="122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29" y="1503657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4" y="4509120"/>
            <a:ext cx="1209972" cy="120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0003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5969"/>
            <a:ext cx="1257300" cy="84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4266"/>
            <a:ext cx="1221627" cy="79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7491" y="188640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FF66"/>
                </a:solidFill>
                <a:latin typeface="Comic Sans MS" pitchFamily="66" charset="0"/>
              </a:rPr>
              <a:t>MA MAISON</a:t>
            </a:r>
            <a:endParaRPr lang="en-GB" sz="66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990" y="3775337"/>
            <a:ext cx="799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66"/>
                </a:solidFill>
                <a:latin typeface="Comic Sans MS" pitchFamily="66" charset="0"/>
              </a:rPr>
              <a:t>Describing the rooms in your house</a:t>
            </a:r>
            <a:endParaRPr lang="en-GB" sz="36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1513628"/>
            <a:ext cx="645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omic Sans MS" pitchFamily="66" charset="0"/>
              </a:rPr>
              <a:t>Qu’est-ce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qu’il</a:t>
            </a:r>
            <a:r>
              <a:rPr lang="en-GB" sz="2800" dirty="0" smtClean="0">
                <a:latin typeface="Comic Sans MS" pitchFamily="66" charset="0"/>
              </a:rPr>
              <a:t> y a </a:t>
            </a:r>
            <a:r>
              <a:rPr lang="en-GB" sz="2800" dirty="0" err="1" smtClean="0">
                <a:latin typeface="Comic Sans MS" pitchFamily="66" charset="0"/>
              </a:rPr>
              <a:t>dans</a:t>
            </a:r>
            <a:r>
              <a:rPr lang="en-GB" sz="2800" dirty="0" smtClean="0">
                <a:latin typeface="Comic Sans MS" pitchFamily="66" charset="0"/>
              </a:rPr>
              <a:t> ta </a:t>
            </a:r>
            <a:r>
              <a:rPr lang="en-GB" sz="2800" dirty="0" err="1" smtClean="0">
                <a:latin typeface="Comic Sans MS" pitchFamily="66" charset="0"/>
              </a:rPr>
              <a:t>maison</a:t>
            </a:r>
            <a:r>
              <a:rPr lang="en-GB" sz="2800" dirty="0" smtClean="0">
                <a:latin typeface="Comic Sans MS" pitchFamily="66" charset="0"/>
              </a:rPr>
              <a:t> 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2544202"/>
            <a:ext cx="529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What is there in your house ?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55903"/>
            <a:ext cx="432048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Q: What is there in your</a:t>
            </a:r>
          </a:p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    house ?</a:t>
            </a:r>
          </a:p>
          <a:p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A:  In my house there is…….</a:t>
            </a: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two bedrooms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bathroom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dining room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staircase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garage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big lounge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 small kitchen</a:t>
            </a:r>
          </a:p>
          <a:p>
            <a:endParaRPr lang="en-GB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1" y="41155"/>
            <a:ext cx="432048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Q: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Qu’est-ce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qu’il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y 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   ta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?</a:t>
            </a: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A: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ma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il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y a….</a:t>
            </a:r>
          </a:p>
          <a:p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1.  un grand salon</a:t>
            </a: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2.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petite cuisine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3.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deux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chambres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4.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salle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à manger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5.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salle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de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bain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6.  un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escalier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7.  un garage</a:t>
            </a:r>
          </a:p>
          <a:p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845070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f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a big lounge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629797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g.  a small kitchen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303874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a.  two bedrooms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983968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c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a dining room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797152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b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a bathroom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511250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d.  a staircase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6362612"/>
            <a:ext cx="3096344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e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a garage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611" y="2322458"/>
            <a:ext cx="3386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au premier </a:t>
            </a:r>
            <a:r>
              <a:rPr lang="en-GB" sz="2800" dirty="0" err="1" smtClean="0">
                <a:latin typeface="Comic Sans MS" pitchFamily="66" charset="0"/>
              </a:rPr>
              <a:t>étage</a:t>
            </a:r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1600" i="1" dirty="0" smtClean="0">
                <a:latin typeface="Comic Sans MS" pitchFamily="66" charset="0"/>
              </a:rPr>
              <a:t>on the first floor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3806" y="4046523"/>
            <a:ext cx="2119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au sous-sol</a:t>
            </a:r>
          </a:p>
          <a:p>
            <a:pPr algn="ctr"/>
            <a:r>
              <a:rPr lang="en-GB" sz="1600" i="1" dirty="0" smtClean="0">
                <a:latin typeface="Comic Sans MS" pitchFamily="66" charset="0"/>
              </a:rPr>
              <a:t>in the basement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4804" y="38841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7813" y="894120"/>
            <a:ext cx="659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by giving more detailed information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223227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" y="223227"/>
            <a:ext cx="1133941" cy="1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83" y="5285094"/>
            <a:ext cx="3515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au </a:t>
            </a:r>
            <a:r>
              <a:rPr lang="en-GB" sz="2800" dirty="0" err="1" smtClean="0">
                <a:latin typeface="Comic Sans MS" pitchFamily="66" charset="0"/>
              </a:rPr>
              <a:t>rez</a:t>
            </a:r>
            <a:r>
              <a:rPr lang="en-GB" sz="2800" dirty="0" smtClean="0">
                <a:latin typeface="Comic Sans MS" pitchFamily="66" charset="0"/>
              </a:rPr>
              <a:t>-de-</a:t>
            </a:r>
            <a:r>
              <a:rPr lang="en-GB" sz="2800" dirty="0" err="1" smtClean="0">
                <a:latin typeface="Comic Sans MS" pitchFamily="66" charset="0"/>
              </a:rPr>
              <a:t>chaussée</a:t>
            </a:r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1600" i="1" dirty="0" smtClean="0">
                <a:latin typeface="Comic Sans MS" pitchFamily="66" charset="0"/>
              </a:rPr>
              <a:t>on the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i="1" dirty="0" smtClean="0">
                <a:latin typeface="Comic Sans MS" pitchFamily="66" charset="0"/>
              </a:rPr>
              <a:t>ground floor</a:t>
            </a:r>
            <a:endParaRPr lang="en-GB" sz="1600" i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13" y="2310793"/>
            <a:ext cx="2882088" cy="343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1295871">
            <a:off x="5461855" y="5151769"/>
            <a:ext cx="752275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 rot="1001169">
            <a:off x="2282421" y="3349302"/>
            <a:ext cx="101294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21107552">
            <a:off x="2384665" y="4686001"/>
            <a:ext cx="101294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9096849">
            <a:off x="6725586" y="4904387"/>
            <a:ext cx="101294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74528" y="4431244"/>
            <a:ext cx="7522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8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6" grpId="0"/>
      <p:bldP spid="3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7028" y="370900"/>
            <a:ext cx="66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NOW PRACTICE YOUR LANGUAGE 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7027" y="784910"/>
            <a:ext cx="66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Can you translate these sentences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5867" y="1544431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1.  Au premier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étage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il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y a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trois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chambres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2439" y="1944541"/>
            <a:ext cx="670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1.  On the first floor there are three bedrooms.</a:t>
            </a:r>
            <a:endParaRPr lang="en-GB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3778" y="2852936"/>
            <a:ext cx="717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2.  Au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rez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-de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chausée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il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y a le salon et la cuisine.</a:t>
            </a:r>
            <a:endParaRPr lang="en-GB" sz="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7771" y="4118400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3.  Au sous-sol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il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y a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une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salle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de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jeux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7014" y="5310517"/>
            <a:ext cx="662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4. 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Dans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ma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maison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il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y a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deux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salles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 de </a:t>
            </a:r>
            <a:r>
              <a:rPr lang="en-GB" sz="2000" dirty="0" err="1" smtClean="0">
                <a:solidFill>
                  <a:srgbClr val="00FF99"/>
                </a:solidFill>
                <a:latin typeface="Comic Sans MS" pitchFamily="66" charset="0"/>
              </a:rPr>
              <a:t>bain</a:t>
            </a:r>
            <a:r>
              <a:rPr lang="en-GB" sz="2000" dirty="0" smtClean="0">
                <a:solidFill>
                  <a:srgbClr val="00FF99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2438" y="3207013"/>
            <a:ext cx="7358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66"/>
                </a:solidFill>
                <a:latin typeface="Comic Sans MS" pitchFamily="66" charset="0"/>
              </a:rPr>
              <a:t>2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.  On the ground floor there is the lounge and the kitchen.</a:t>
            </a:r>
            <a:endParaRPr lang="en-GB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97995" y="4518510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3.  In the basement there is a games room.</a:t>
            </a:r>
            <a:endParaRPr lang="en-GB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7890" y="5710627"/>
            <a:ext cx="662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66"/>
                </a:solidFill>
                <a:latin typeface="Comic Sans MS" pitchFamily="66" charset="0"/>
              </a:rPr>
              <a:t>4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.  In my house there are two bathrooms.</a:t>
            </a:r>
            <a:endParaRPr lang="en-GB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3" y="5261640"/>
            <a:ext cx="726173" cy="84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7986"/>
            <a:ext cx="869157" cy="93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120"/>
            <a:ext cx="686098" cy="82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7" y="2871309"/>
            <a:ext cx="931763" cy="69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8" y="4118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630" y="2804662"/>
            <a:ext cx="3771590" cy="461665"/>
          </a:xfrm>
          <a:prstGeom prst="rect">
            <a:avLst/>
          </a:prstGeom>
          <a:solidFill>
            <a:srgbClr val="9933FF"/>
          </a:solidFill>
          <a:ln w="254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KEY VERBS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4804" y="38841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  <a:endParaRPr lang="en-GB" sz="32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9210" y="1052736"/>
            <a:ext cx="7046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At GCSE you will be expected to say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what rooms are in your house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say what is in your bedroom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say if you like your bedroom and why (not)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223227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" y="223227"/>
            <a:ext cx="1133941" cy="1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4163" y="4663183"/>
            <a:ext cx="183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est</a:t>
            </a:r>
            <a:r>
              <a:rPr lang="en-GB" sz="2400" dirty="0" smtClean="0">
                <a:latin typeface="Comic Sans MS" pitchFamily="66" charset="0"/>
              </a:rPr>
              <a:t>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517" y="4138639"/>
            <a:ext cx="275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il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n’y</a:t>
            </a:r>
            <a:r>
              <a:rPr lang="en-GB" sz="2400" dirty="0" smtClean="0">
                <a:latin typeface="Comic Sans MS" pitchFamily="66" charset="0"/>
              </a:rPr>
              <a:t> a pas de…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517" y="3497158"/>
            <a:ext cx="252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il</a:t>
            </a:r>
            <a:r>
              <a:rPr lang="en-GB" sz="2400" dirty="0" smtClean="0">
                <a:latin typeface="Comic Sans MS" pitchFamily="66" charset="0"/>
              </a:rPr>
              <a:t> y a…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0527" y="3513723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there is…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7455" y="4600304"/>
            <a:ext cx="391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8366" y="5124848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is not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517" y="5129624"/>
            <a:ext cx="183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n’est</a:t>
            </a:r>
            <a:r>
              <a:rPr lang="en-GB" sz="2400" dirty="0" smtClean="0">
                <a:latin typeface="Comic Sans MS" pitchFamily="66" charset="0"/>
              </a:rPr>
              <a:t> pas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869" y="5679944"/>
            <a:ext cx="183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17" y="6196316"/>
            <a:ext cx="183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n’a</a:t>
            </a:r>
            <a:r>
              <a:rPr lang="en-GB" sz="2400" dirty="0" smtClean="0">
                <a:latin typeface="Comic Sans MS" pitchFamily="66" charset="0"/>
              </a:rPr>
              <a:t> pas de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0527" y="4138638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there is no…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8366" y="5679943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has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0527" y="6120697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does not have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14" grpId="0"/>
      <p:bldP spid="15" grpId="0"/>
      <p:bldP spid="16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011" y="412209"/>
            <a:ext cx="5953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MY HOUSE IS QUITE SMALL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très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petite.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assez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petite.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assez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petit.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620688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00FF99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011" y="3526906"/>
            <a:ext cx="62551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MY HOUSE IS NOT VERY BIG.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n’est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pas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très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grande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n’est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pas trop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grande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Ma 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maison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très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grande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3364" y="3789040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A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 build="allAtOnce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220" y="332656"/>
            <a:ext cx="5953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IN MY BEDROOM THERE IS A T.V.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chambre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il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y 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une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télé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chambre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une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télé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chambre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il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n’y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 pas de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télé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620688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A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717" y="3429000"/>
            <a:ext cx="6710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IN MY BEDROOM THERE IS NO WARDROBE.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chambre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il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y 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une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armoire.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Dans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chambre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il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n’y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 pas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d’armoire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Ma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chambre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n’a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pas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d’armoire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692" y="3859887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B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12" grpId="0" animBg="1"/>
      <p:bldP spid="13" grpId="0"/>
      <p:bldP spid="13" grpId="1" build="allAtOnce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872</Words>
  <Application>Microsoft Office PowerPoint</Application>
  <PresentationFormat>On-screen Show (4:3)</PresentationFormat>
  <Paragraphs>225</Paragraphs>
  <Slides>13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68</cp:revision>
  <dcterms:created xsi:type="dcterms:W3CDTF">2011-12-08T17:54:42Z</dcterms:created>
  <dcterms:modified xsi:type="dcterms:W3CDTF">2012-03-26T09:02:50Z</dcterms:modified>
</cp:coreProperties>
</file>